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91" r:id="rId2"/>
    <p:sldId id="393" r:id="rId3"/>
    <p:sldId id="452" r:id="rId4"/>
    <p:sldId id="435" r:id="rId5"/>
    <p:sldId id="394" r:id="rId6"/>
    <p:sldId id="408" r:id="rId7"/>
    <p:sldId id="409" r:id="rId8"/>
    <p:sldId id="440" r:id="rId9"/>
    <p:sldId id="455" r:id="rId10"/>
    <p:sldId id="456" r:id="rId11"/>
    <p:sldId id="459" r:id="rId12"/>
    <p:sldId id="460" r:id="rId13"/>
    <p:sldId id="454" r:id="rId14"/>
    <p:sldId id="457" r:id="rId15"/>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697" autoAdjust="0"/>
  </p:normalViewPr>
  <p:slideViewPr>
    <p:cSldViewPr>
      <p:cViewPr varScale="1">
        <p:scale>
          <a:sx n="123" d="100"/>
          <a:sy n="123" d="100"/>
        </p:scale>
        <p:origin x="1362"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7E7D8E8-C285-1596-5417-5A42F868E4DD}"/>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BB02BDDD-0811-9DD2-D4A6-609E42DEEE6C}"/>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7E5BAF22-4C6F-5A76-AC54-0DABF8623E74}"/>
              </a:ext>
            </a:extLst>
          </p:cNvPr>
          <p:cNvSpPr>
            <a:spLocks noRo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A339F458-4BCC-32E0-C502-E933F1573989}"/>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0F42F9CD-0530-6FCD-A7D2-C195C2CEC9B4}"/>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59C0C9A3-8EEE-6672-F837-510744822B5C}"/>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86D4F9D7-3C62-42A1-9ED5-CB299CF3AC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C580131-2941-471C-2E39-080CF42F0C25}"/>
              </a:ext>
            </a:extLst>
          </p:cNvPr>
          <p:cNvSpPr>
            <a:spLocks noGrp="1" noChangeArrowheads="1"/>
          </p:cNvSpPr>
          <p:nvPr>
            <p:ph type="dt" sz="half" idx="10"/>
          </p:nvPr>
        </p:nvSpPr>
        <p:spPr/>
        <p:txBody>
          <a:bodyPr/>
          <a:lstStyle>
            <a:lvl1pPr>
              <a:defRPr/>
            </a:lvl1pPr>
          </a:lstStyle>
          <a:p>
            <a:pPr>
              <a:defRPr/>
            </a:pPr>
            <a:fld id="{6EF5EAA1-F7C5-4B2C-BBFA-33D3205967B8}"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E894416B-9FF1-BAC1-EDEA-001832D4E7E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7728816-E61D-D669-A073-1EA84B0AC4FC}"/>
              </a:ext>
            </a:extLst>
          </p:cNvPr>
          <p:cNvSpPr>
            <a:spLocks noGrp="1" noChangeArrowheads="1"/>
          </p:cNvSpPr>
          <p:nvPr>
            <p:ph type="sldNum" sz="quarter" idx="12"/>
          </p:nvPr>
        </p:nvSpPr>
        <p:spPr/>
        <p:txBody>
          <a:bodyPr/>
          <a:lstStyle>
            <a:lvl1pPr>
              <a:defRPr/>
            </a:lvl1pPr>
          </a:lstStyle>
          <a:p>
            <a:pPr>
              <a:defRPr/>
            </a:pPr>
            <a:fld id="{EB63A65A-E9B2-4CE2-BE8E-249CCB4A171B}" type="slidenum">
              <a:rPr lang="en-US" altLang="en-US"/>
              <a:pPr>
                <a:defRPr/>
              </a:pPr>
              <a:t>‹#›</a:t>
            </a:fld>
            <a:endParaRPr lang="en-US" altLang="en-US"/>
          </a:p>
        </p:txBody>
      </p:sp>
    </p:spTree>
    <p:extLst>
      <p:ext uri="{BB962C8B-B14F-4D97-AF65-F5344CB8AC3E}">
        <p14:creationId xmlns:p14="http://schemas.microsoft.com/office/powerpoint/2010/main" val="1268134873"/>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2FC573-2FB0-07A7-FD08-5F0204AE7FF4}"/>
              </a:ext>
            </a:extLst>
          </p:cNvPr>
          <p:cNvSpPr>
            <a:spLocks noGrp="1" noChangeArrowheads="1"/>
          </p:cNvSpPr>
          <p:nvPr>
            <p:ph type="dt" sz="half" idx="10"/>
          </p:nvPr>
        </p:nvSpPr>
        <p:spPr/>
        <p:txBody>
          <a:bodyPr/>
          <a:lstStyle>
            <a:lvl1pPr>
              <a:defRPr/>
            </a:lvl1pPr>
          </a:lstStyle>
          <a:p>
            <a:pPr>
              <a:defRPr/>
            </a:pPr>
            <a:fld id="{45942FDA-27D3-44D7-A413-BD185DD0BD8C}"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4025568D-7065-0669-021E-2D41E118EA7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C73C24-2062-EB2B-F008-E68CABFC2D79}"/>
              </a:ext>
            </a:extLst>
          </p:cNvPr>
          <p:cNvSpPr>
            <a:spLocks noGrp="1" noChangeArrowheads="1"/>
          </p:cNvSpPr>
          <p:nvPr>
            <p:ph type="sldNum" sz="quarter" idx="12"/>
          </p:nvPr>
        </p:nvSpPr>
        <p:spPr/>
        <p:txBody>
          <a:bodyPr/>
          <a:lstStyle>
            <a:lvl1pPr>
              <a:defRPr/>
            </a:lvl1pPr>
          </a:lstStyle>
          <a:p>
            <a:pPr>
              <a:defRPr/>
            </a:pPr>
            <a:fld id="{09E67351-D5F8-442C-BAF1-7293AEF1DD38}" type="slidenum">
              <a:rPr lang="en-US" altLang="en-US"/>
              <a:pPr>
                <a:defRPr/>
              </a:pPr>
              <a:t>‹#›</a:t>
            </a:fld>
            <a:endParaRPr lang="en-US" altLang="en-US"/>
          </a:p>
        </p:txBody>
      </p:sp>
    </p:spTree>
    <p:extLst>
      <p:ext uri="{BB962C8B-B14F-4D97-AF65-F5344CB8AC3E}">
        <p14:creationId xmlns:p14="http://schemas.microsoft.com/office/powerpoint/2010/main" val="1982206776"/>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E1EDA8-1BA6-436F-8B00-4F9043CDE5C5}"/>
              </a:ext>
            </a:extLst>
          </p:cNvPr>
          <p:cNvSpPr>
            <a:spLocks noGrp="1" noChangeArrowheads="1"/>
          </p:cNvSpPr>
          <p:nvPr>
            <p:ph type="dt" sz="half" idx="10"/>
          </p:nvPr>
        </p:nvSpPr>
        <p:spPr/>
        <p:txBody>
          <a:bodyPr/>
          <a:lstStyle>
            <a:lvl1pPr>
              <a:defRPr/>
            </a:lvl1pPr>
          </a:lstStyle>
          <a:p>
            <a:pPr>
              <a:defRPr/>
            </a:pPr>
            <a:fld id="{78178BED-95AA-4D67-A5FA-B1767C8E82E4}"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8847EAEE-782E-8510-D49C-4D9DA24E395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52EE95-94FA-4410-BA67-116234D22171}"/>
              </a:ext>
            </a:extLst>
          </p:cNvPr>
          <p:cNvSpPr>
            <a:spLocks noGrp="1" noChangeArrowheads="1"/>
          </p:cNvSpPr>
          <p:nvPr>
            <p:ph type="sldNum" sz="quarter" idx="12"/>
          </p:nvPr>
        </p:nvSpPr>
        <p:spPr/>
        <p:txBody>
          <a:bodyPr/>
          <a:lstStyle>
            <a:lvl1pPr>
              <a:defRPr/>
            </a:lvl1pPr>
          </a:lstStyle>
          <a:p>
            <a:pPr>
              <a:defRPr/>
            </a:pPr>
            <a:fld id="{853E90CD-859B-4567-A60F-30C8DDAA5BE4}" type="slidenum">
              <a:rPr lang="en-US" altLang="en-US"/>
              <a:pPr>
                <a:defRPr/>
              </a:pPr>
              <a:t>‹#›</a:t>
            </a:fld>
            <a:endParaRPr lang="en-US" altLang="en-US"/>
          </a:p>
        </p:txBody>
      </p:sp>
    </p:spTree>
    <p:extLst>
      <p:ext uri="{BB962C8B-B14F-4D97-AF65-F5344CB8AC3E}">
        <p14:creationId xmlns:p14="http://schemas.microsoft.com/office/powerpoint/2010/main" val="477047650"/>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370ECE-2551-0A34-03C0-CF96C3652C89}"/>
              </a:ext>
            </a:extLst>
          </p:cNvPr>
          <p:cNvSpPr>
            <a:spLocks noGrp="1" noChangeArrowheads="1"/>
          </p:cNvSpPr>
          <p:nvPr>
            <p:ph type="dt" sz="half" idx="10"/>
          </p:nvPr>
        </p:nvSpPr>
        <p:spPr/>
        <p:txBody>
          <a:bodyPr/>
          <a:lstStyle>
            <a:lvl1pPr>
              <a:defRPr/>
            </a:lvl1pPr>
          </a:lstStyle>
          <a:p>
            <a:pPr>
              <a:defRPr/>
            </a:pPr>
            <a:fld id="{E49B1D77-3BFC-42E5-8B4C-2E04CCE29D72}"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5F82AD11-133A-DC5E-A47C-F6AC59E6CE0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D74F6C4-31C3-0808-8994-2DB302601ED2}"/>
              </a:ext>
            </a:extLst>
          </p:cNvPr>
          <p:cNvSpPr>
            <a:spLocks noGrp="1" noChangeArrowheads="1"/>
          </p:cNvSpPr>
          <p:nvPr>
            <p:ph type="sldNum" sz="quarter" idx="12"/>
          </p:nvPr>
        </p:nvSpPr>
        <p:spPr/>
        <p:txBody>
          <a:bodyPr/>
          <a:lstStyle>
            <a:lvl1pPr>
              <a:defRPr/>
            </a:lvl1pPr>
          </a:lstStyle>
          <a:p>
            <a:pPr>
              <a:defRPr/>
            </a:pPr>
            <a:fld id="{D98DDFFE-1A94-46DE-8BFD-861073A6A226}" type="slidenum">
              <a:rPr lang="en-US" altLang="en-US"/>
              <a:pPr>
                <a:defRPr/>
              </a:pPr>
              <a:t>‹#›</a:t>
            </a:fld>
            <a:endParaRPr lang="en-US" altLang="en-US"/>
          </a:p>
        </p:txBody>
      </p:sp>
    </p:spTree>
    <p:extLst>
      <p:ext uri="{BB962C8B-B14F-4D97-AF65-F5344CB8AC3E}">
        <p14:creationId xmlns:p14="http://schemas.microsoft.com/office/powerpoint/2010/main" val="407475474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6031A30-D0B8-4FCA-5699-C325DA126968}"/>
              </a:ext>
            </a:extLst>
          </p:cNvPr>
          <p:cNvSpPr>
            <a:spLocks noGrp="1" noChangeArrowheads="1"/>
          </p:cNvSpPr>
          <p:nvPr>
            <p:ph type="dt" sz="half" idx="10"/>
          </p:nvPr>
        </p:nvSpPr>
        <p:spPr/>
        <p:txBody>
          <a:bodyPr/>
          <a:lstStyle>
            <a:lvl1pPr>
              <a:defRPr/>
            </a:lvl1pPr>
          </a:lstStyle>
          <a:p>
            <a:pPr>
              <a:defRPr/>
            </a:pPr>
            <a:fld id="{A4BFD08D-227A-4437-A23B-B1A000A01830}" type="datetime1">
              <a:rPr lang="en-US" altLang="en-US"/>
              <a:pPr>
                <a:defRPr/>
              </a:pPr>
              <a:t>8/18/2024</a:t>
            </a:fld>
            <a:endParaRPr lang="en-US" altLang="en-US"/>
          </a:p>
        </p:txBody>
      </p:sp>
      <p:sp>
        <p:nvSpPr>
          <p:cNvPr id="5" name="Rectangle 5">
            <a:extLst>
              <a:ext uri="{FF2B5EF4-FFF2-40B4-BE49-F238E27FC236}">
                <a16:creationId xmlns:a16="http://schemas.microsoft.com/office/drawing/2014/main" id="{9D263D9E-3293-CDD3-5DBD-9EFA4F1E620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E8CC78-524F-FFB5-2C59-7B20677F533C}"/>
              </a:ext>
            </a:extLst>
          </p:cNvPr>
          <p:cNvSpPr>
            <a:spLocks noGrp="1" noChangeArrowheads="1"/>
          </p:cNvSpPr>
          <p:nvPr>
            <p:ph type="sldNum" sz="quarter" idx="12"/>
          </p:nvPr>
        </p:nvSpPr>
        <p:spPr/>
        <p:txBody>
          <a:bodyPr/>
          <a:lstStyle>
            <a:lvl1pPr>
              <a:defRPr/>
            </a:lvl1pPr>
          </a:lstStyle>
          <a:p>
            <a:pPr>
              <a:defRPr/>
            </a:pPr>
            <a:fld id="{344C4596-0384-4214-B321-98121A150D0F}" type="slidenum">
              <a:rPr lang="en-US" altLang="en-US"/>
              <a:pPr>
                <a:defRPr/>
              </a:pPr>
              <a:t>‹#›</a:t>
            </a:fld>
            <a:endParaRPr lang="en-US" altLang="en-US"/>
          </a:p>
        </p:txBody>
      </p:sp>
    </p:spTree>
    <p:extLst>
      <p:ext uri="{BB962C8B-B14F-4D97-AF65-F5344CB8AC3E}">
        <p14:creationId xmlns:p14="http://schemas.microsoft.com/office/powerpoint/2010/main" val="4057128154"/>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787A408A-42E6-7A77-4802-88B3EA8B4383}"/>
              </a:ext>
            </a:extLst>
          </p:cNvPr>
          <p:cNvSpPr>
            <a:spLocks noGrp="1" noChangeArrowheads="1"/>
          </p:cNvSpPr>
          <p:nvPr>
            <p:ph type="dt" sz="half" idx="10"/>
          </p:nvPr>
        </p:nvSpPr>
        <p:spPr/>
        <p:txBody>
          <a:bodyPr/>
          <a:lstStyle>
            <a:lvl1pPr>
              <a:defRPr/>
            </a:lvl1pPr>
          </a:lstStyle>
          <a:p>
            <a:pPr>
              <a:defRPr/>
            </a:pPr>
            <a:fld id="{6052C5E4-CDEE-4032-BBF4-9B110DD36901}" type="datetime1">
              <a:rPr lang="en-US" altLang="en-US"/>
              <a:pPr>
                <a:defRPr/>
              </a:pPr>
              <a:t>8/18/2024</a:t>
            </a:fld>
            <a:endParaRPr lang="en-US" altLang="en-US"/>
          </a:p>
        </p:txBody>
      </p:sp>
      <p:sp>
        <p:nvSpPr>
          <p:cNvPr id="6" name="Footer Placeholder 2">
            <a:extLst>
              <a:ext uri="{FF2B5EF4-FFF2-40B4-BE49-F238E27FC236}">
                <a16:creationId xmlns:a16="http://schemas.microsoft.com/office/drawing/2014/main" id="{72921C97-D8A5-3FF2-E671-A49A4747D48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ABBAB227-F6F4-230D-DE3C-A99D0BFD9442}"/>
              </a:ext>
            </a:extLst>
          </p:cNvPr>
          <p:cNvSpPr>
            <a:spLocks noGrp="1" noChangeArrowheads="1"/>
          </p:cNvSpPr>
          <p:nvPr>
            <p:ph type="sldNum" sz="quarter" idx="12"/>
          </p:nvPr>
        </p:nvSpPr>
        <p:spPr/>
        <p:txBody>
          <a:bodyPr/>
          <a:lstStyle>
            <a:lvl1pPr>
              <a:defRPr/>
            </a:lvl1pPr>
          </a:lstStyle>
          <a:p>
            <a:pPr>
              <a:defRPr/>
            </a:pPr>
            <a:fld id="{D23D42AA-EB6C-4371-B5DE-84EB20959C64}" type="slidenum">
              <a:rPr lang="en-US" altLang="en-US"/>
              <a:pPr>
                <a:defRPr/>
              </a:pPr>
              <a:t>‹#›</a:t>
            </a:fld>
            <a:endParaRPr lang="en-US" altLang="en-US"/>
          </a:p>
        </p:txBody>
      </p:sp>
    </p:spTree>
    <p:extLst>
      <p:ext uri="{BB962C8B-B14F-4D97-AF65-F5344CB8AC3E}">
        <p14:creationId xmlns:p14="http://schemas.microsoft.com/office/powerpoint/2010/main" val="3414851978"/>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213D856-0A5E-F738-4226-9D75B51C8913}"/>
              </a:ext>
            </a:extLst>
          </p:cNvPr>
          <p:cNvSpPr>
            <a:spLocks noGrp="1" noChangeArrowheads="1"/>
          </p:cNvSpPr>
          <p:nvPr>
            <p:ph type="dt" sz="half" idx="10"/>
          </p:nvPr>
        </p:nvSpPr>
        <p:spPr/>
        <p:txBody>
          <a:bodyPr/>
          <a:lstStyle>
            <a:lvl1pPr>
              <a:defRPr/>
            </a:lvl1pPr>
          </a:lstStyle>
          <a:p>
            <a:pPr>
              <a:defRPr/>
            </a:pPr>
            <a:fld id="{F3ED85AE-9FC2-4908-92F7-3E0E94951FD5}" type="datetime1">
              <a:rPr lang="en-US" altLang="en-US"/>
              <a:pPr>
                <a:defRPr/>
              </a:pPr>
              <a:t>8/18/2024</a:t>
            </a:fld>
            <a:endParaRPr lang="en-US" altLang="en-US"/>
          </a:p>
        </p:txBody>
      </p:sp>
      <p:sp>
        <p:nvSpPr>
          <p:cNvPr id="8" name="Rectangle 5">
            <a:extLst>
              <a:ext uri="{FF2B5EF4-FFF2-40B4-BE49-F238E27FC236}">
                <a16:creationId xmlns:a16="http://schemas.microsoft.com/office/drawing/2014/main" id="{93AEB73B-14A5-37E9-B861-BE97ECDD581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60ECA2C-9ABD-2D1C-1EF0-5FE172377C18}"/>
              </a:ext>
            </a:extLst>
          </p:cNvPr>
          <p:cNvSpPr>
            <a:spLocks noGrp="1" noChangeArrowheads="1"/>
          </p:cNvSpPr>
          <p:nvPr>
            <p:ph type="sldNum" sz="quarter" idx="12"/>
          </p:nvPr>
        </p:nvSpPr>
        <p:spPr/>
        <p:txBody>
          <a:bodyPr/>
          <a:lstStyle>
            <a:lvl1pPr>
              <a:defRPr/>
            </a:lvl1pPr>
          </a:lstStyle>
          <a:p>
            <a:pPr>
              <a:defRPr/>
            </a:pPr>
            <a:fld id="{501277A8-CA36-4CC6-956D-892DCBA6D233}" type="slidenum">
              <a:rPr lang="en-US" altLang="en-US"/>
              <a:pPr>
                <a:defRPr/>
              </a:pPr>
              <a:t>‹#›</a:t>
            </a:fld>
            <a:endParaRPr lang="en-US" altLang="en-US"/>
          </a:p>
        </p:txBody>
      </p:sp>
    </p:spTree>
    <p:extLst>
      <p:ext uri="{BB962C8B-B14F-4D97-AF65-F5344CB8AC3E}">
        <p14:creationId xmlns:p14="http://schemas.microsoft.com/office/powerpoint/2010/main" val="1969181017"/>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B0D370-F570-CB80-CA0A-1E523DE8DA3B}"/>
              </a:ext>
            </a:extLst>
          </p:cNvPr>
          <p:cNvSpPr>
            <a:spLocks noGrp="1" noChangeArrowheads="1"/>
          </p:cNvSpPr>
          <p:nvPr>
            <p:ph type="dt" sz="half" idx="10"/>
          </p:nvPr>
        </p:nvSpPr>
        <p:spPr/>
        <p:txBody>
          <a:bodyPr/>
          <a:lstStyle>
            <a:lvl1pPr>
              <a:defRPr/>
            </a:lvl1pPr>
          </a:lstStyle>
          <a:p>
            <a:pPr>
              <a:defRPr/>
            </a:pPr>
            <a:fld id="{85C67A79-F3A9-4D99-827A-95301CF68CA9}" type="datetime1">
              <a:rPr lang="en-US" altLang="en-US"/>
              <a:pPr>
                <a:defRPr/>
              </a:pPr>
              <a:t>8/18/2024</a:t>
            </a:fld>
            <a:endParaRPr lang="en-US" altLang="en-US"/>
          </a:p>
        </p:txBody>
      </p:sp>
      <p:sp>
        <p:nvSpPr>
          <p:cNvPr id="4" name="Rectangle 5">
            <a:extLst>
              <a:ext uri="{FF2B5EF4-FFF2-40B4-BE49-F238E27FC236}">
                <a16:creationId xmlns:a16="http://schemas.microsoft.com/office/drawing/2014/main" id="{5C002D5D-9F3C-8738-CA6D-8927A3E554C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20E7B87-4EDA-0ABA-9CFE-86B062AFFC9E}"/>
              </a:ext>
            </a:extLst>
          </p:cNvPr>
          <p:cNvSpPr>
            <a:spLocks noGrp="1" noChangeArrowheads="1"/>
          </p:cNvSpPr>
          <p:nvPr>
            <p:ph type="sldNum" sz="quarter" idx="12"/>
          </p:nvPr>
        </p:nvSpPr>
        <p:spPr/>
        <p:txBody>
          <a:bodyPr/>
          <a:lstStyle>
            <a:lvl1pPr>
              <a:defRPr/>
            </a:lvl1pPr>
          </a:lstStyle>
          <a:p>
            <a:pPr>
              <a:defRPr/>
            </a:pPr>
            <a:fld id="{1009456E-31DF-43C1-AEF8-494DC88B4213}" type="slidenum">
              <a:rPr lang="en-US" altLang="en-US"/>
              <a:pPr>
                <a:defRPr/>
              </a:pPr>
              <a:t>‹#›</a:t>
            </a:fld>
            <a:endParaRPr lang="en-US" altLang="en-US"/>
          </a:p>
        </p:txBody>
      </p:sp>
    </p:spTree>
    <p:extLst>
      <p:ext uri="{BB962C8B-B14F-4D97-AF65-F5344CB8AC3E}">
        <p14:creationId xmlns:p14="http://schemas.microsoft.com/office/powerpoint/2010/main" val="3328342321"/>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C682BD-6B4A-01D0-73BC-6D73D7F91E32}"/>
              </a:ext>
            </a:extLst>
          </p:cNvPr>
          <p:cNvSpPr>
            <a:spLocks noGrp="1" noChangeArrowheads="1"/>
          </p:cNvSpPr>
          <p:nvPr>
            <p:ph type="dt" sz="half" idx="10"/>
          </p:nvPr>
        </p:nvSpPr>
        <p:spPr/>
        <p:txBody>
          <a:bodyPr/>
          <a:lstStyle>
            <a:lvl1pPr>
              <a:defRPr/>
            </a:lvl1pPr>
          </a:lstStyle>
          <a:p>
            <a:pPr>
              <a:defRPr/>
            </a:pPr>
            <a:fld id="{783FD1FF-2ED8-4F90-B239-82FE0F69335C}" type="datetime1">
              <a:rPr lang="en-US" altLang="en-US"/>
              <a:pPr>
                <a:defRPr/>
              </a:pPr>
              <a:t>8/18/2024</a:t>
            </a:fld>
            <a:endParaRPr lang="en-US" altLang="en-US"/>
          </a:p>
        </p:txBody>
      </p:sp>
      <p:sp>
        <p:nvSpPr>
          <p:cNvPr id="3" name="Rectangle 5">
            <a:extLst>
              <a:ext uri="{FF2B5EF4-FFF2-40B4-BE49-F238E27FC236}">
                <a16:creationId xmlns:a16="http://schemas.microsoft.com/office/drawing/2014/main" id="{4E6D7B35-32EC-A16F-5E8B-A33FE54E5E6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D369BDD-B3B7-71EA-1616-468AA44BE5D4}"/>
              </a:ext>
            </a:extLst>
          </p:cNvPr>
          <p:cNvSpPr>
            <a:spLocks noGrp="1" noChangeArrowheads="1"/>
          </p:cNvSpPr>
          <p:nvPr>
            <p:ph type="sldNum" sz="quarter" idx="12"/>
          </p:nvPr>
        </p:nvSpPr>
        <p:spPr/>
        <p:txBody>
          <a:bodyPr/>
          <a:lstStyle>
            <a:lvl1pPr>
              <a:defRPr/>
            </a:lvl1pPr>
          </a:lstStyle>
          <a:p>
            <a:pPr>
              <a:defRPr/>
            </a:pPr>
            <a:fld id="{9B5FD81C-751F-49FD-91EF-40C849B866FC}" type="slidenum">
              <a:rPr lang="en-US" altLang="en-US"/>
              <a:pPr>
                <a:defRPr/>
              </a:pPr>
              <a:t>‹#›</a:t>
            </a:fld>
            <a:endParaRPr lang="en-US" altLang="en-US"/>
          </a:p>
        </p:txBody>
      </p:sp>
    </p:spTree>
    <p:extLst>
      <p:ext uri="{BB962C8B-B14F-4D97-AF65-F5344CB8AC3E}">
        <p14:creationId xmlns:p14="http://schemas.microsoft.com/office/powerpoint/2010/main" val="3027198609"/>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DA84CEF1-7A94-217F-002A-A02473F073A1}"/>
              </a:ext>
            </a:extLst>
          </p:cNvPr>
          <p:cNvSpPr>
            <a:spLocks noGrp="1" noChangeArrowheads="1"/>
          </p:cNvSpPr>
          <p:nvPr>
            <p:ph type="dt" sz="half" idx="10"/>
          </p:nvPr>
        </p:nvSpPr>
        <p:spPr/>
        <p:txBody>
          <a:bodyPr/>
          <a:lstStyle>
            <a:lvl1pPr>
              <a:defRPr/>
            </a:lvl1pPr>
          </a:lstStyle>
          <a:p>
            <a:pPr>
              <a:defRPr/>
            </a:pPr>
            <a:fld id="{0F6EB69C-D013-4193-AC49-6A77A2773B7C}" type="datetime1">
              <a:rPr lang="en-US" altLang="en-US"/>
              <a:pPr>
                <a:defRPr/>
              </a:pPr>
              <a:t>8/18/2024</a:t>
            </a:fld>
            <a:endParaRPr lang="en-US" altLang="en-US"/>
          </a:p>
        </p:txBody>
      </p:sp>
      <p:sp>
        <p:nvSpPr>
          <p:cNvPr id="6" name="Footer Placeholder 2">
            <a:extLst>
              <a:ext uri="{FF2B5EF4-FFF2-40B4-BE49-F238E27FC236}">
                <a16:creationId xmlns:a16="http://schemas.microsoft.com/office/drawing/2014/main" id="{7AAC5B6F-E196-3825-20C9-4F416BAF861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AEEA26F-FFFA-32E9-DFC8-3DA8A4165E57}"/>
              </a:ext>
            </a:extLst>
          </p:cNvPr>
          <p:cNvSpPr>
            <a:spLocks noGrp="1" noChangeArrowheads="1"/>
          </p:cNvSpPr>
          <p:nvPr>
            <p:ph type="sldNum" sz="quarter" idx="12"/>
          </p:nvPr>
        </p:nvSpPr>
        <p:spPr/>
        <p:txBody>
          <a:bodyPr/>
          <a:lstStyle>
            <a:lvl1pPr>
              <a:defRPr/>
            </a:lvl1pPr>
          </a:lstStyle>
          <a:p>
            <a:pPr>
              <a:defRPr/>
            </a:pPr>
            <a:fld id="{BE64208F-C097-4F8C-B4B7-4BE332E4B3B7}" type="slidenum">
              <a:rPr lang="en-US" altLang="en-US"/>
              <a:pPr>
                <a:defRPr/>
              </a:pPr>
              <a:t>‹#›</a:t>
            </a:fld>
            <a:endParaRPr lang="en-US" altLang="en-US"/>
          </a:p>
        </p:txBody>
      </p:sp>
    </p:spTree>
    <p:extLst>
      <p:ext uri="{BB962C8B-B14F-4D97-AF65-F5344CB8AC3E}">
        <p14:creationId xmlns:p14="http://schemas.microsoft.com/office/powerpoint/2010/main" val="325341738"/>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2A448EA-EEF8-10D3-0058-000896E80E47}"/>
              </a:ext>
            </a:extLst>
          </p:cNvPr>
          <p:cNvSpPr>
            <a:spLocks noGrp="1" noChangeArrowheads="1"/>
          </p:cNvSpPr>
          <p:nvPr>
            <p:ph type="dt" sz="half" idx="10"/>
          </p:nvPr>
        </p:nvSpPr>
        <p:spPr/>
        <p:txBody>
          <a:bodyPr/>
          <a:lstStyle>
            <a:lvl1pPr>
              <a:defRPr/>
            </a:lvl1pPr>
          </a:lstStyle>
          <a:p>
            <a:pPr>
              <a:defRPr/>
            </a:pPr>
            <a:fld id="{90648351-0E69-40B2-980F-CA3B11FC7909}" type="datetime1">
              <a:rPr lang="en-US" altLang="en-US"/>
              <a:pPr>
                <a:defRPr/>
              </a:pPr>
              <a:t>8/18/2024</a:t>
            </a:fld>
            <a:endParaRPr lang="en-US" altLang="en-US"/>
          </a:p>
        </p:txBody>
      </p:sp>
      <p:sp>
        <p:nvSpPr>
          <p:cNvPr id="6" name="Footer Placeholder 2">
            <a:extLst>
              <a:ext uri="{FF2B5EF4-FFF2-40B4-BE49-F238E27FC236}">
                <a16:creationId xmlns:a16="http://schemas.microsoft.com/office/drawing/2014/main" id="{8F0A4E0A-47E5-2BB3-977C-CD60FDAB041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CC3642B5-77B1-1BC7-A983-1789D8435933}"/>
              </a:ext>
            </a:extLst>
          </p:cNvPr>
          <p:cNvSpPr>
            <a:spLocks noGrp="1" noChangeArrowheads="1"/>
          </p:cNvSpPr>
          <p:nvPr>
            <p:ph type="sldNum" sz="quarter" idx="12"/>
          </p:nvPr>
        </p:nvSpPr>
        <p:spPr/>
        <p:txBody>
          <a:bodyPr/>
          <a:lstStyle>
            <a:lvl1pPr>
              <a:defRPr/>
            </a:lvl1pPr>
          </a:lstStyle>
          <a:p>
            <a:pPr>
              <a:defRPr/>
            </a:pPr>
            <a:fld id="{1775F356-690F-433E-A561-5CE9013249E7}" type="slidenum">
              <a:rPr lang="en-US" altLang="en-US"/>
              <a:pPr>
                <a:defRPr/>
              </a:pPr>
              <a:t>‹#›</a:t>
            </a:fld>
            <a:endParaRPr lang="en-US" altLang="en-US"/>
          </a:p>
        </p:txBody>
      </p:sp>
    </p:spTree>
    <p:extLst>
      <p:ext uri="{BB962C8B-B14F-4D97-AF65-F5344CB8AC3E}">
        <p14:creationId xmlns:p14="http://schemas.microsoft.com/office/powerpoint/2010/main" val="126531432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A7A06A-9CFC-1AA7-36FC-C7E4CCE2716A}"/>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AABF6BC-58E8-EDE0-9CB6-8D496B964C27}"/>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B9C61F-92AD-BCF8-F12D-38A19F655961}"/>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F9709FD5-C08A-471C-B784-C2112F2AE032}" type="datetime1">
              <a:rPr lang="en-US" altLang="en-US"/>
              <a:pPr>
                <a:defRPr/>
              </a:pPr>
              <a:t>8/18/2024</a:t>
            </a:fld>
            <a:endParaRPr lang="en-US" altLang="en-US"/>
          </a:p>
        </p:txBody>
      </p:sp>
      <p:sp>
        <p:nvSpPr>
          <p:cNvPr id="1029" name="Rectangle 5">
            <a:extLst>
              <a:ext uri="{FF2B5EF4-FFF2-40B4-BE49-F238E27FC236}">
                <a16:creationId xmlns:a16="http://schemas.microsoft.com/office/drawing/2014/main" id="{EB65F4B5-CF58-58BA-7263-1EE5004F0B3D}"/>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07E05FC9-3B79-6AF4-29E5-749AC33E4C39}"/>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FB9CBD11-9330-46A5-B21D-D073BD5F73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28F6F6DD-5AD8-9903-D278-205BA679C0EB}"/>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Collective Regions) Outreach Program App </a:t>
            </a:r>
          </a:p>
        </p:txBody>
      </p:sp>
      <p:sp>
        <p:nvSpPr>
          <p:cNvPr id="14339" name="Text Box 5">
            <a:extLst>
              <a:ext uri="{FF2B5EF4-FFF2-40B4-BE49-F238E27FC236}">
                <a16:creationId xmlns:a16="http://schemas.microsoft.com/office/drawing/2014/main" id="{6851306F-6D70-55EB-CD7D-28EEBE95C44D}"/>
              </a:ext>
            </a:extLst>
          </p:cNvPr>
          <p:cNvSpPr txBox="1">
            <a:spLocks noChangeArrowheads="1"/>
          </p:cNvSpPr>
          <p:nvPr/>
        </p:nvSpPr>
        <p:spPr bwMode="auto">
          <a:xfrm>
            <a:off x="1104900" y="4735513"/>
            <a:ext cx="7620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a:latin typeface="Cooper Black" panose="0208090404030B020404" pitchFamily="18" charset="0"/>
              </a:rPr>
              <a:t>Cloud4Christ Church Inside and Outside the Walls Ministries; National Movement Ministries; World -Wide Support Ministries; Cloud4Christ.org Tools Development and Information Technology Support; Missions &amp; Small Church Cloud Management and IT Infrastructure; and Bee Ministries</a:t>
            </a:r>
            <a:endParaRPr lang="en-US" altLang="en-US" sz="1000">
              <a:latin typeface="Cooper Black" panose="0208090404030B020404" pitchFamily="18" charset="0"/>
            </a:endParaRPr>
          </a:p>
        </p:txBody>
      </p:sp>
      <p:pic>
        <p:nvPicPr>
          <p:cNvPr id="14340" name="Picture 2">
            <a:extLst>
              <a:ext uri="{FF2B5EF4-FFF2-40B4-BE49-F238E27FC236}">
                <a16:creationId xmlns:a16="http://schemas.microsoft.com/office/drawing/2014/main" id="{213E265E-7C47-2D6A-9DC4-20FC7FE28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0171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id="{6454B469-6A33-7571-03E1-FFB0EEFE7F3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811213"/>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id="{9EBC59A3-C72F-CCC3-836A-C79EA668A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891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DB89ADCE-4513-D2E7-EBE8-86BCBD2FA43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80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11">
            <a:extLst>
              <a:ext uri="{FF2B5EF4-FFF2-40B4-BE49-F238E27FC236}">
                <a16:creationId xmlns:a16="http://schemas.microsoft.com/office/drawing/2014/main" id="{050F8D3E-7849-77A8-D0DC-31433B938FF8}"/>
              </a:ext>
            </a:extLst>
          </p:cNvPr>
          <p:cNvSpPr txBox="1">
            <a:spLocks noChangeArrowheads="1"/>
          </p:cNvSpPr>
          <p:nvPr/>
        </p:nvSpPr>
        <p:spPr bwMode="auto">
          <a:xfrm>
            <a:off x="6972300" y="34178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5" name="Text Box 12">
            <a:extLst>
              <a:ext uri="{FF2B5EF4-FFF2-40B4-BE49-F238E27FC236}">
                <a16:creationId xmlns:a16="http://schemas.microsoft.com/office/drawing/2014/main" id="{85CF8D8B-663A-0758-FFD6-9F94BE38E79B}"/>
              </a:ext>
            </a:extLst>
          </p:cNvPr>
          <p:cNvSpPr txBox="1">
            <a:spLocks noChangeArrowheads="1"/>
          </p:cNvSpPr>
          <p:nvPr/>
        </p:nvSpPr>
        <p:spPr bwMode="auto">
          <a:xfrm>
            <a:off x="6813550" y="1382713"/>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Everywhere</a:t>
            </a:r>
          </a:p>
        </p:txBody>
      </p:sp>
      <p:sp>
        <p:nvSpPr>
          <p:cNvPr id="14346" name="Text Box 13">
            <a:extLst>
              <a:ext uri="{FF2B5EF4-FFF2-40B4-BE49-F238E27FC236}">
                <a16:creationId xmlns:a16="http://schemas.microsoft.com/office/drawing/2014/main" id="{06E0EC48-F5F4-023B-6317-2515B593E1AF}"/>
              </a:ext>
            </a:extLst>
          </p:cNvPr>
          <p:cNvSpPr txBox="1">
            <a:spLocks noChangeArrowheads="1"/>
          </p:cNvSpPr>
          <p:nvPr/>
        </p:nvSpPr>
        <p:spPr bwMode="auto">
          <a:xfrm>
            <a:off x="1951038" y="14017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Everyone</a:t>
            </a:r>
          </a:p>
        </p:txBody>
      </p:sp>
      <p:sp>
        <p:nvSpPr>
          <p:cNvPr id="14347" name="Text Box 16">
            <a:extLst>
              <a:ext uri="{FF2B5EF4-FFF2-40B4-BE49-F238E27FC236}">
                <a16:creationId xmlns:a16="http://schemas.microsoft.com/office/drawing/2014/main" id="{0B1070AD-5C35-6AF5-DE86-37A1D45E4AE5}"/>
              </a:ext>
            </a:extLst>
          </p:cNvPr>
          <p:cNvSpPr txBox="1">
            <a:spLocks noChangeArrowheads="1"/>
          </p:cNvSpPr>
          <p:nvPr/>
        </p:nvSpPr>
        <p:spPr bwMode="auto">
          <a:xfrm>
            <a:off x="8877300" y="50085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14348" name="Text Box 13">
            <a:extLst>
              <a:ext uri="{FF2B5EF4-FFF2-40B4-BE49-F238E27FC236}">
                <a16:creationId xmlns:a16="http://schemas.microsoft.com/office/drawing/2014/main" id="{C020DBB8-3C1F-896F-CD3C-0DD847A8F11E}"/>
              </a:ext>
            </a:extLst>
          </p:cNvPr>
          <p:cNvSpPr txBox="1">
            <a:spLocks noChangeArrowheads="1"/>
          </p:cNvSpPr>
          <p:nvPr/>
        </p:nvSpPr>
        <p:spPr bwMode="auto">
          <a:xfrm>
            <a:off x="8464550" y="700088"/>
            <a:ext cx="717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4-8-24</a:t>
            </a:r>
          </a:p>
        </p:txBody>
      </p:sp>
      <p:pic>
        <p:nvPicPr>
          <p:cNvPr id="14349" name="Picture 11">
            <a:extLst>
              <a:ext uri="{FF2B5EF4-FFF2-40B4-BE49-F238E27FC236}">
                <a16:creationId xmlns:a16="http://schemas.microsoft.com/office/drawing/2014/main" id="{E8B17F1D-386F-E2B1-0901-40F8CA43F9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8367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D4ED71D8-6353-C4D7-1F54-1420DDF3A0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798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4">
            <a:extLst>
              <a:ext uri="{FF2B5EF4-FFF2-40B4-BE49-F238E27FC236}">
                <a16:creationId xmlns:a16="http://schemas.microsoft.com/office/drawing/2014/main" id="{9B1A3FEB-BC23-F581-2138-806DFFA1982B}"/>
              </a:ext>
            </a:extLst>
          </p:cNvPr>
          <p:cNvSpPr txBox="1">
            <a:spLocks noChangeArrowheads="1"/>
          </p:cNvSpPr>
          <p:nvPr/>
        </p:nvSpPr>
        <p:spPr bwMode="auto">
          <a:xfrm>
            <a:off x="3467100" y="33385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Any Device</a:t>
            </a:r>
          </a:p>
        </p:txBody>
      </p:sp>
      <p:pic>
        <p:nvPicPr>
          <p:cNvPr id="14352" name="Picture 14">
            <a:extLst>
              <a:ext uri="{FF2B5EF4-FFF2-40B4-BE49-F238E27FC236}">
                <a16:creationId xmlns:a16="http://schemas.microsoft.com/office/drawing/2014/main" id="{D1ECE2E9-51E3-4E34-BB0F-85A6A79A3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9735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a:extLst>
              <a:ext uri="{FF2B5EF4-FFF2-40B4-BE49-F238E27FC236}">
                <a16:creationId xmlns:a16="http://schemas.microsoft.com/office/drawing/2014/main" id="{B73A3244-C5BF-88BA-7AF6-A79342FCB7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3">
            <a:extLst>
              <a:ext uri="{FF2B5EF4-FFF2-40B4-BE49-F238E27FC236}">
                <a16:creationId xmlns:a16="http://schemas.microsoft.com/office/drawing/2014/main" id="{71C43EEB-26CD-AA3A-0631-C289044098DD}"/>
              </a:ext>
            </a:extLst>
          </p:cNvPr>
          <p:cNvSpPr txBox="1">
            <a:spLocks noChangeArrowheads="1"/>
          </p:cNvSpPr>
          <p:nvPr/>
        </p:nvSpPr>
        <p:spPr bwMode="auto">
          <a:xfrm>
            <a:off x="4237038" y="37163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5" name="Text Box 13">
            <a:extLst>
              <a:ext uri="{FF2B5EF4-FFF2-40B4-BE49-F238E27FC236}">
                <a16:creationId xmlns:a16="http://schemas.microsoft.com/office/drawing/2014/main" id="{FD2AAC22-9503-6B98-CD62-8F91381FF527}"/>
              </a:ext>
            </a:extLst>
          </p:cNvPr>
          <p:cNvSpPr txBox="1">
            <a:spLocks noChangeArrowheads="1"/>
          </p:cNvSpPr>
          <p:nvPr/>
        </p:nvSpPr>
        <p:spPr bwMode="auto">
          <a:xfrm>
            <a:off x="2822575" y="37195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6" name="Text Box 13">
            <a:extLst>
              <a:ext uri="{FF2B5EF4-FFF2-40B4-BE49-F238E27FC236}">
                <a16:creationId xmlns:a16="http://schemas.microsoft.com/office/drawing/2014/main" id="{6500A471-A92F-E71B-9E90-A3CCC3F71F9C}"/>
              </a:ext>
            </a:extLst>
          </p:cNvPr>
          <p:cNvSpPr txBox="1">
            <a:spLocks noChangeArrowheads="1"/>
          </p:cNvSpPr>
          <p:nvPr/>
        </p:nvSpPr>
        <p:spPr bwMode="auto">
          <a:xfrm>
            <a:off x="1301750" y="37258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7" name="Picture 19">
            <a:extLst>
              <a:ext uri="{FF2B5EF4-FFF2-40B4-BE49-F238E27FC236}">
                <a16:creationId xmlns:a16="http://schemas.microsoft.com/office/drawing/2014/main" id="{F47BD692-66A3-8759-FDED-F95044F515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3">
            <a:extLst>
              <a:ext uri="{FF2B5EF4-FFF2-40B4-BE49-F238E27FC236}">
                <a16:creationId xmlns:a16="http://schemas.microsoft.com/office/drawing/2014/main" id="{604F1794-8A7F-BBDF-331D-7F1CC183D1D1}"/>
              </a:ext>
            </a:extLst>
          </p:cNvPr>
          <p:cNvSpPr txBox="1">
            <a:spLocks noChangeArrowheads="1"/>
          </p:cNvSpPr>
          <p:nvPr/>
        </p:nvSpPr>
        <p:spPr bwMode="auto">
          <a:xfrm>
            <a:off x="5446713" y="37195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14359" name="Text Box 13">
            <a:extLst>
              <a:ext uri="{FF2B5EF4-FFF2-40B4-BE49-F238E27FC236}">
                <a16:creationId xmlns:a16="http://schemas.microsoft.com/office/drawing/2014/main" id="{A26EB2A1-6AF1-0E85-82AF-38E86BB357A7}"/>
              </a:ext>
            </a:extLst>
          </p:cNvPr>
          <p:cNvSpPr txBox="1">
            <a:spLocks noChangeArrowheads="1"/>
          </p:cNvSpPr>
          <p:nvPr/>
        </p:nvSpPr>
        <p:spPr bwMode="auto">
          <a:xfrm>
            <a:off x="4838700" y="1382713"/>
            <a:ext cx="12969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Everyplace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153601B-C788-9427-EA85-65735897EC10}"/>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3555" name="Text Box 3">
            <a:extLst>
              <a:ext uri="{FF2B5EF4-FFF2-40B4-BE49-F238E27FC236}">
                <a16:creationId xmlns:a16="http://schemas.microsoft.com/office/drawing/2014/main" id="{C00864C4-D77A-1142-A77A-49AF9FA5515F}"/>
              </a:ext>
            </a:extLst>
          </p:cNvPr>
          <p:cNvSpPr txBox="1">
            <a:spLocks noChangeArrowheads="1"/>
          </p:cNvSpPr>
          <p:nvPr/>
        </p:nvSpPr>
        <p:spPr bwMode="auto">
          <a:xfrm>
            <a:off x="609600" y="1230313"/>
            <a:ext cx="8840788"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	     c. Perform other Ministry functions such as - Continued: </a:t>
            </a:r>
          </a:p>
          <a:p>
            <a:pPr eaLnBrk="1" hangingPunct="1">
              <a:spcBef>
                <a:spcPct val="50000"/>
              </a:spcBef>
              <a:buFontTx/>
              <a:buNone/>
            </a:pPr>
            <a:r>
              <a:rPr lang="en-US" altLang="en-US" sz="1800">
                <a:latin typeface="Cooper Black" panose="0208090404030B020404" pitchFamily="18" charset="0"/>
              </a:rPr>
              <a:t>			3. Deliver promotional materials, such as door hangers</a:t>
            </a:r>
          </a:p>
          <a:p>
            <a:pPr eaLnBrk="1" hangingPunct="1">
              <a:spcBef>
                <a:spcPct val="50000"/>
              </a:spcBef>
              <a:buFontTx/>
              <a:buNone/>
            </a:pPr>
            <a:r>
              <a:rPr lang="en-US" altLang="en-US" sz="1800">
                <a:latin typeface="Cooper Black" panose="0208090404030B020404" pitchFamily="18" charset="0"/>
              </a:rPr>
              <a:t>			4. Sponsor Home Get-togethers, Street parties, etc.</a:t>
            </a:r>
          </a:p>
          <a:p>
            <a:pPr eaLnBrk="1" hangingPunct="1">
              <a:spcBef>
                <a:spcPct val="50000"/>
              </a:spcBef>
              <a:buFontTx/>
              <a:buNone/>
            </a:pPr>
            <a:r>
              <a:rPr lang="en-US" altLang="en-US" sz="1800">
                <a:latin typeface="Cooper Black" panose="0208090404030B020404" pitchFamily="18" charset="0"/>
              </a:rPr>
              <a:t>			5. Lawn care</a:t>
            </a:r>
          </a:p>
          <a:p>
            <a:pPr eaLnBrk="1" hangingPunct="1">
              <a:spcBef>
                <a:spcPct val="50000"/>
              </a:spcBef>
              <a:buFontTx/>
              <a:buNone/>
            </a:pPr>
            <a:r>
              <a:rPr lang="en-US" altLang="en-US" sz="1800">
                <a:latin typeface="Cooper Black" panose="0208090404030B020404" pitchFamily="18" charset="0"/>
              </a:rPr>
              <a:t>			6. Other. </a:t>
            </a:r>
          </a:p>
          <a:p>
            <a:pPr eaLnBrk="1" hangingPunct="1">
              <a:spcBef>
                <a:spcPct val="50000"/>
              </a:spcBef>
              <a:buFontTx/>
              <a:buNone/>
            </a:pPr>
            <a:r>
              <a:rPr lang="en-US" altLang="en-US" sz="1800">
                <a:latin typeface="Cooper Black" panose="0208090404030B020404" pitchFamily="18" charset="0"/>
              </a:rPr>
              <a:t>				Note: None of the above items apply to </a:t>
            </a:r>
            <a:r>
              <a:rPr lang="en-US" altLang="en-US" sz="1800">
                <a:latin typeface="Arial Black" panose="020B0A04020102020204" pitchFamily="34" charset="0"/>
              </a:rPr>
              <a:t>Non-Church 					Christian</a:t>
            </a:r>
            <a:r>
              <a:rPr lang="en-US" altLang="en-US" sz="1800">
                <a:latin typeface="Cooper Black" panose="0208090404030B020404" pitchFamily="18" charset="0"/>
              </a:rPr>
              <a:t> Groups.</a:t>
            </a:r>
          </a:p>
        </p:txBody>
      </p:sp>
      <p:sp>
        <p:nvSpPr>
          <p:cNvPr id="23556" name="TextBox 2">
            <a:extLst>
              <a:ext uri="{FF2B5EF4-FFF2-40B4-BE49-F238E27FC236}">
                <a16:creationId xmlns:a16="http://schemas.microsoft.com/office/drawing/2014/main" id="{4A3BD5B1-27E3-2B72-37BE-59CC774E449E}"/>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70EB75C3-B4D7-4AEE-BDD6-4C80439601E0}"/>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11</a:t>
            </a:r>
          </a:p>
        </p:txBody>
      </p:sp>
      <p:sp>
        <p:nvSpPr>
          <p:cNvPr id="24579" name="TextBox 2">
            <a:extLst>
              <a:ext uri="{FF2B5EF4-FFF2-40B4-BE49-F238E27FC236}">
                <a16:creationId xmlns:a16="http://schemas.microsoft.com/office/drawing/2014/main" id="{A7901189-F295-D813-25ED-961E74A12B9F}"/>
              </a:ext>
            </a:extLst>
          </p:cNvPr>
          <p:cNvSpPr txBox="1">
            <a:spLocks noChangeArrowheads="1"/>
          </p:cNvSpPr>
          <p:nvPr/>
        </p:nvSpPr>
        <p:spPr bwMode="auto">
          <a:xfrm>
            <a:off x="685800" y="87313"/>
            <a:ext cx="877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
        <p:nvSpPr>
          <p:cNvPr id="24580" name="Text Box 5">
            <a:extLst>
              <a:ext uri="{FF2B5EF4-FFF2-40B4-BE49-F238E27FC236}">
                <a16:creationId xmlns:a16="http://schemas.microsoft.com/office/drawing/2014/main" id="{96F2C19D-0C19-81B5-CDE6-A62562BD1468}"/>
              </a:ext>
            </a:extLst>
          </p:cNvPr>
          <p:cNvSpPr txBox="1">
            <a:spLocks noChangeArrowheads="1"/>
          </p:cNvSpPr>
          <p:nvPr/>
        </p:nvSpPr>
        <p:spPr bwMode="auto">
          <a:xfrm>
            <a:off x="606425" y="414338"/>
            <a:ext cx="8842375"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Here is the Bottom line on how to perform this Cloud4Christ.org Web App. </a:t>
            </a:r>
          </a:p>
          <a:p>
            <a:pPr eaLnBrk="1" hangingPunct="1">
              <a:spcBef>
                <a:spcPct val="50000"/>
              </a:spcBef>
              <a:buFontTx/>
              <a:buNone/>
            </a:pPr>
            <a:r>
              <a:rPr lang="en-US" altLang="en-US" sz="1800">
                <a:latin typeface="Cooper Black" panose="0208090404030B020404" pitchFamily="18" charset="0"/>
              </a:rPr>
              <a:t>	1. Select your “Judea” County where Bibles are to be delivered</a:t>
            </a:r>
          </a:p>
          <a:p>
            <a:pPr eaLnBrk="1" hangingPunct="1">
              <a:spcBef>
                <a:spcPct val="50000"/>
              </a:spcBef>
              <a:buFontTx/>
              <a:buNone/>
            </a:pPr>
            <a:r>
              <a:rPr lang="en-US" altLang="en-US" sz="1800">
                <a:latin typeface="Cooper Black" panose="0208090404030B020404" pitchFamily="18" charset="0"/>
              </a:rPr>
              <a:t>	2. Select Leaders and Laborers</a:t>
            </a:r>
          </a:p>
          <a:p>
            <a:pPr eaLnBrk="1" hangingPunct="1">
              <a:spcBef>
                <a:spcPct val="50000"/>
              </a:spcBef>
              <a:buFontTx/>
              <a:buNone/>
            </a:pPr>
            <a:r>
              <a:rPr lang="en-US" altLang="en-US" sz="1800">
                <a:latin typeface="Cooper Black" panose="0208090404030B020404" pitchFamily="18" charset="0"/>
              </a:rPr>
              <a:t>	3. Log onto the UsSowingSeed.org when available. May initiate App                            	      	using the QR  code at right, when available </a:t>
            </a:r>
          </a:p>
          <a:p>
            <a:pPr eaLnBrk="1" hangingPunct="1">
              <a:spcBef>
                <a:spcPct val="50000"/>
              </a:spcBef>
              <a:buFontTx/>
              <a:buNone/>
            </a:pPr>
            <a:r>
              <a:rPr lang="en-US" altLang="en-US" sz="1800">
                <a:latin typeface="Cooper Black" panose="0208090404030B020404" pitchFamily="18" charset="0"/>
              </a:rPr>
              <a:t>	4. Obtain Bibles and deliver to each Street residence, as money becomes available.   Note: Only Zonderkitz © Children’s Picture Bibles need to be delivered by </a:t>
            </a:r>
            <a:r>
              <a:rPr lang="en-US" altLang="en-US" sz="1800">
                <a:latin typeface="Arial Black" panose="020B0A04020102020204" pitchFamily="34" charset="0"/>
              </a:rPr>
              <a:t>Non-Church Christian</a:t>
            </a:r>
            <a:r>
              <a:rPr lang="en-US" altLang="en-US" sz="1800">
                <a:latin typeface="Cooper Black" panose="0208090404030B020404" pitchFamily="18" charset="0"/>
              </a:rPr>
              <a:t> groups.</a:t>
            </a:r>
          </a:p>
          <a:p>
            <a:pPr eaLnBrk="1" hangingPunct="1">
              <a:spcBef>
                <a:spcPct val="50000"/>
              </a:spcBef>
              <a:buFontTx/>
              <a:buNone/>
            </a:pPr>
            <a:r>
              <a:rPr lang="en-US" altLang="en-US" sz="1800">
                <a:latin typeface="Cooper Black" panose="0208090404030B020404" pitchFamily="18" charset="0"/>
              </a:rPr>
              <a:t>	5. Obtain Bibles from available local sources or use the above QR code 	App and Select “Get Bibles” to purchase Bibles. </a:t>
            </a:r>
          </a:p>
          <a:p>
            <a:pPr eaLnBrk="1" hangingPunct="1">
              <a:spcBef>
                <a:spcPct val="50000"/>
              </a:spcBef>
              <a:buFontTx/>
              <a:buNone/>
            </a:pPr>
            <a:r>
              <a:rPr lang="en-US" altLang="en-US" sz="1800">
                <a:latin typeface="Cooper Black" panose="0208090404030B020404" pitchFamily="18" charset="0"/>
              </a:rPr>
              <a:t>	6. Record each residence Street # where one or more Bibles were 	delivered.  Provisions for Undeliverable Bibles will also be noted due 	to vacancy, a person’s decision not to accept the Word, etc. 	Other 	data may also be added as software is upgraded</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07E32B3D-9F07-5ECB-11C9-C17EF5158944}"/>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12</a:t>
            </a:r>
          </a:p>
        </p:txBody>
      </p:sp>
      <p:sp>
        <p:nvSpPr>
          <p:cNvPr id="25603" name="Text Box 5">
            <a:extLst>
              <a:ext uri="{FF2B5EF4-FFF2-40B4-BE49-F238E27FC236}">
                <a16:creationId xmlns:a16="http://schemas.microsoft.com/office/drawing/2014/main" id="{AF17DCD9-C8EC-3204-C714-E8A27936D121}"/>
              </a:ext>
            </a:extLst>
          </p:cNvPr>
          <p:cNvSpPr txBox="1">
            <a:spLocks noChangeArrowheads="1"/>
          </p:cNvSpPr>
          <p:nvPr/>
        </p:nvSpPr>
        <p:spPr bwMode="auto">
          <a:xfrm>
            <a:off x="623888" y="1077913"/>
            <a:ext cx="8842375"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	7. periodically meet with your team to review your Up-To-Date list of possible tasks, prioritize the tasks, schedule each task and perform them in a timely manner.</a:t>
            </a:r>
          </a:p>
          <a:p>
            <a:pPr eaLnBrk="1" hangingPunct="1">
              <a:spcBef>
                <a:spcPct val="50000"/>
              </a:spcBef>
              <a:buFontTx/>
              <a:buNone/>
            </a:pPr>
            <a:r>
              <a:rPr lang="en-US" altLang="en-US" sz="1800">
                <a:latin typeface="Cooper Black" panose="0208090404030B020404" pitchFamily="18" charset="0"/>
              </a:rPr>
              <a:t>	8. You as the App Leader, and Assistant Leader will need to coordinate with the sponsoring State Convention and participating Church leaders to stay connected and keep them informed of current status.</a:t>
            </a:r>
            <a:endParaRPr lang="en-US" altLang="en-US" sz="1800" b="1">
              <a:latin typeface="Cooper Black" panose="0208090404030B020404" pitchFamily="18" charset="0"/>
            </a:endParaRPr>
          </a:p>
        </p:txBody>
      </p:sp>
      <p:sp>
        <p:nvSpPr>
          <p:cNvPr id="25604" name="TextBox 2">
            <a:extLst>
              <a:ext uri="{FF2B5EF4-FFF2-40B4-BE49-F238E27FC236}">
                <a16:creationId xmlns:a16="http://schemas.microsoft.com/office/drawing/2014/main" id="{5446DCCC-E259-ED6C-8408-D005D5AF5845}"/>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243688B8-78E4-E308-9E33-A6E56DF3B7C9}"/>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13</a:t>
            </a:r>
          </a:p>
        </p:txBody>
      </p:sp>
      <p:sp>
        <p:nvSpPr>
          <p:cNvPr id="26627" name="Text Box 3">
            <a:extLst>
              <a:ext uri="{FF2B5EF4-FFF2-40B4-BE49-F238E27FC236}">
                <a16:creationId xmlns:a16="http://schemas.microsoft.com/office/drawing/2014/main" id="{6AED9995-B5AC-B779-DF65-F868FA76648C}"/>
              </a:ext>
            </a:extLst>
          </p:cNvPr>
          <p:cNvSpPr txBox="1">
            <a:spLocks noChangeArrowheads="1"/>
          </p:cNvSpPr>
          <p:nvPr/>
        </p:nvSpPr>
        <p:spPr bwMode="auto">
          <a:xfrm>
            <a:off x="609600" y="1230313"/>
            <a:ext cx="8840788"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RECOGNITION </a:t>
            </a:r>
          </a:p>
          <a:p>
            <a:pPr eaLnBrk="1" hangingPunct="1">
              <a:spcBef>
                <a:spcPct val="50000"/>
              </a:spcBef>
              <a:buFontTx/>
              <a:buNone/>
            </a:pPr>
            <a:r>
              <a:rPr lang="en-US" altLang="en-US" sz="1800">
                <a:latin typeface="Cooper Black" panose="0208090404030B020404" pitchFamily="18" charset="0"/>
              </a:rPr>
              <a:t>	After each worker has completed an initial year of service, the State should recognize them as a “5-Star “My Organization “Jerusalem” Street Minister. This may include recognition in a selected service. </a:t>
            </a:r>
          </a:p>
          <a:p>
            <a:pPr eaLnBrk="1" hangingPunct="1">
              <a:spcBef>
                <a:spcPct val="50000"/>
              </a:spcBef>
              <a:buFontTx/>
              <a:buNone/>
            </a:pPr>
            <a:r>
              <a:rPr lang="en-US" altLang="en-US" sz="1800">
                <a:latin typeface="Cooper Black" panose="0208090404030B020404" pitchFamily="18" charset="0"/>
              </a:rPr>
              <a:t>	In addition, the awarding of a Certificate of Appreciation or a Plaque would be good.</a:t>
            </a:r>
          </a:p>
          <a:p>
            <a:pPr eaLnBrk="1" hangingPunct="1">
              <a:spcBef>
                <a:spcPct val="50000"/>
              </a:spcBef>
              <a:buFontTx/>
              <a:buNone/>
            </a:pPr>
            <a:r>
              <a:rPr lang="en-US" altLang="en-US" sz="1800">
                <a:latin typeface="Cooper Black" panose="0208090404030B020404" pitchFamily="18" charset="0"/>
              </a:rPr>
              <a:t>		Note: Church and </a:t>
            </a:r>
            <a:r>
              <a:rPr lang="en-US" altLang="en-US" sz="1800">
                <a:latin typeface="Arial Black" panose="020B0A04020102020204" pitchFamily="34" charset="0"/>
              </a:rPr>
              <a:t>Non-Church Christian</a:t>
            </a:r>
            <a:r>
              <a:rPr lang="en-US" altLang="en-US" sz="1800">
                <a:latin typeface="Cooper Black" panose="0208090404030B020404" pitchFamily="18" charset="0"/>
              </a:rPr>
              <a:t> groups may or may not do 	their own recognition program for their group.</a:t>
            </a:r>
          </a:p>
          <a:p>
            <a:pPr eaLnBrk="1" hangingPunct="1">
              <a:spcBef>
                <a:spcPct val="50000"/>
              </a:spcBef>
              <a:buFontTx/>
              <a:buNone/>
            </a:pPr>
            <a:endParaRPr lang="en-US" altLang="en-US" sz="1800">
              <a:latin typeface="Cooper Black" panose="0208090404030B020404" pitchFamily="18" charset="0"/>
            </a:endParaRPr>
          </a:p>
        </p:txBody>
      </p:sp>
      <p:sp>
        <p:nvSpPr>
          <p:cNvPr id="26628" name="TextBox 2">
            <a:extLst>
              <a:ext uri="{FF2B5EF4-FFF2-40B4-BE49-F238E27FC236}">
                <a16:creationId xmlns:a16="http://schemas.microsoft.com/office/drawing/2014/main" id="{F4399C7E-12B7-422F-58C7-BB2C973819BB}"/>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C48FCA9A-91BE-B188-22CE-051AD0C342F6}"/>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13</a:t>
            </a:r>
          </a:p>
        </p:txBody>
      </p:sp>
      <p:sp>
        <p:nvSpPr>
          <p:cNvPr id="3" name="Text Box 3">
            <a:extLst>
              <a:ext uri="{FF2B5EF4-FFF2-40B4-BE49-F238E27FC236}">
                <a16:creationId xmlns:a16="http://schemas.microsoft.com/office/drawing/2014/main" id="{C45024AA-9191-4451-7A37-783CDC535CAC}"/>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7652" name="Picture 3" descr="A qr code with a tree in the middle&#10;&#10;Description automatically generated">
            <a:extLst>
              <a:ext uri="{FF2B5EF4-FFF2-40B4-BE49-F238E27FC236}">
                <a16:creationId xmlns:a16="http://schemas.microsoft.com/office/drawing/2014/main" id="{14D86E0A-8680-A3E4-345B-EED28680D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A qr code with a cross and a cross&#10;&#10;Description automatically generated">
            <a:extLst>
              <a:ext uri="{FF2B5EF4-FFF2-40B4-BE49-F238E27FC236}">
                <a16:creationId xmlns:a16="http://schemas.microsoft.com/office/drawing/2014/main" id="{0FDE8AF5-684D-3CE5-5453-DA6AEC67B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538413"/>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A qr code with a cross and anchor&#10;&#10;Description automatically generated">
            <a:extLst>
              <a:ext uri="{FF2B5EF4-FFF2-40B4-BE49-F238E27FC236}">
                <a16:creationId xmlns:a16="http://schemas.microsoft.com/office/drawing/2014/main" id="{7EBAF358-98B5-6E7F-8241-87E704F94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760538"/>
            <a:ext cx="1103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2">
            <a:extLst>
              <a:ext uri="{FF2B5EF4-FFF2-40B4-BE49-F238E27FC236}">
                <a16:creationId xmlns:a16="http://schemas.microsoft.com/office/drawing/2014/main" id="{F6FF6F2F-2BB9-3D40-9328-D3ED167CBBF9}"/>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DFD01065-ED89-C69C-A22D-C6FF928BC3D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7F5711DA-E8BD-7833-27C6-0540660621B3}"/>
              </a:ext>
            </a:extLst>
          </p:cNvPr>
          <p:cNvSpPr txBox="1">
            <a:spLocks noChangeArrowheads="1"/>
          </p:cNvSpPr>
          <p:nvPr/>
        </p:nvSpPr>
        <p:spPr bwMode="auto">
          <a:xfrm>
            <a:off x="533400" y="544513"/>
            <a:ext cx="90678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a:solidFill>
                  <a:srgbClr val="6B6BF9"/>
                </a:solidFill>
                <a:latin typeface="Cooper Black" panose="0208090404030B020404" pitchFamily="18" charset="0"/>
              </a:rPr>
              <a:t>Background:</a:t>
            </a:r>
          </a:p>
          <a:p>
            <a:pPr eaLnBrk="1" hangingPunct="1">
              <a:spcBef>
                <a:spcPct val="50000"/>
              </a:spcBef>
              <a:buFontTx/>
              <a:buNone/>
            </a:pPr>
            <a:r>
              <a:rPr lang="en-US" altLang="en-US" sz="1400">
                <a:latin typeface="Cooper Black" panose="0208090404030B020404" pitchFamily="18" charset="0"/>
              </a:rPr>
              <a:t>This program, along with our ten other similar Church Bible Legacy Cloud Apps have their origins in the fact that Winona, my wife, loved and taught children in public, private and religious organizations for 70 years.</a:t>
            </a:r>
          </a:p>
          <a:p>
            <a:pPr eaLnBrk="1" hangingPunct="1">
              <a:spcBef>
                <a:spcPct val="50000"/>
              </a:spcBef>
              <a:buFontTx/>
              <a:buNone/>
            </a:pPr>
            <a:r>
              <a:rPr lang="en-US" altLang="en-US" sz="1400">
                <a:latin typeface="Cooper Black" panose="0208090404030B020404" pitchFamily="18" charset="0"/>
              </a:rPr>
              <a:t>Winona and her husband always had an overwhelming desire to get the word out, particularly to children. </a:t>
            </a:r>
          </a:p>
          <a:p>
            <a:pPr eaLnBrk="1" hangingPunct="1">
              <a:spcBef>
                <a:spcPct val="50000"/>
              </a:spcBef>
              <a:buFontTx/>
              <a:buNone/>
            </a:pPr>
            <a:r>
              <a:rPr lang="en-US" altLang="en-US" sz="1400">
                <a:latin typeface="Cooper Black" panose="0208090404030B020404" pitchFamily="18" charset="0"/>
              </a:rPr>
              <a:t>Churches, Associations, State Regions and Volunteer Christian Groups should also not expect everyone to automatically come to their brick-and-mortar Churches. Acts 1:8 says go! This, Samaria, is the third of four places to go and spread the Good News.</a:t>
            </a:r>
          </a:p>
          <a:p>
            <a:pPr eaLnBrk="1" hangingPunct="1">
              <a:spcBef>
                <a:spcPct val="50000"/>
              </a:spcBef>
              <a:buFontTx/>
              <a:buNone/>
            </a:pPr>
            <a:r>
              <a:rPr lang="en-US" altLang="en-US" sz="1400">
                <a:latin typeface="Cooper Black" panose="0208090404030B020404" pitchFamily="18" charset="0"/>
              </a:rPr>
              <a:t> It is also based on the belief that each Christian should fulfill Jesus’ command that they should go into the whole World, starting at “Jerusalem”, Then to “Judea”, “Samaria”, and the “Uttermost Parts of the World”. All community and Family needs should be met. Matthew 28:19-20 provides us our command, including encouraging each and all individuals to accept Jesus as their Savior and Lord. The new Christians should serve in the Church, and of course, follow Jesus’ Command  to “Get the word out”.</a:t>
            </a:r>
          </a:p>
          <a:p>
            <a:pPr eaLnBrk="1" hangingPunct="1">
              <a:spcBef>
                <a:spcPct val="50000"/>
              </a:spcBef>
              <a:buFontTx/>
              <a:buNone/>
            </a:pPr>
            <a:r>
              <a:rPr lang="en-US" altLang="en-US" sz="1400">
                <a:latin typeface="Cooper Black" panose="0208090404030B020404" pitchFamily="18" charset="0"/>
              </a:rPr>
              <a:t>Although this App is normally performed by a State Convention, Churches or a Non-Church Christian Group of very dedicated Christians may band together and help perform the App for a State Region. The Cloud4Christ, UsSowingSeed.org App, “My Street” distribution method will be used.</a:t>
            </a:r>
          </a:p>
        </p:txBody>
      </p:sp>
      <p:sp>
        <p:nvSpPr>
          <p:cNvPr id="15364" name="TextBox 2">
            <a:extLst>
              <a:ext uri="{FF2B5EF4-FFF2-40B4-BE49-F238E27FC236}">
                <a16:creationId xmlns:a16="http://schemas.microsoft.com/office/drawing/2014/main" id="{617B5929-7B07-0F77-C24F-F6AD87435709}"/>
              </a:ext>
            </a:extLst>
          </p:cNvPr>
          <p:cNvSpPr txBox="1">
            <a:spLocks noChangeArrowheads="1"/>
          </p:cNvSpPr>
          <p:nvPr/>
        </p:nvSpPr>
        <p:spPr bwMode="auto">
          <a:xfrm>
            <a:off x="685800" y="87313"/>
            <a:ext cx="877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Collective Regions) Outreach Program App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6D906990-AF26-A6DE-6985-E9D4446D2BE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Box 2">
            <a:extLst>
              <a:ext uri="{FF2B5EF4-FFF2-40B4-BE49-F238E27FC236}">
                <a16:creationId xmlns:a16="http://schemas.microsoft.com/office/drawing/2014/main" id="{EABB54E4-7F33-C847-E046-DF2ADD811F6B}"/>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
        <p:nvSpPr>
          <p:cNvPr id="16388" name="Text Box 2">
            <a:extLst>
              <a:ext uri="{FF2B5EF4-FFF2-40B4-BE49-F238E27FC236}">
                <a16:creationId xmlns:a16="http://schemas.microsoft.com/office/drawing/2014/main" id="{148322F5-522E-1C67-D281-0E97F294A6F3}"/>
              </a:ext>
            </a:extLst>
          </p:cNvPr>
          <p:cNvSpPr txBox="1">
            <a:spLocks noChangeArrowheads="1"/>
          </p:cNvSpPr>
          <p:nvPr/>
        </p:nvSpPr>
        <p:spPr bwMode="auto">
          <a:xfrm>
            <a:off x="671513" y="1163638"/>
            <a:ext cx="8789987"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a:solidFill>
                  <a:srgbClr val="6B6BF9"/>
                </a:solidFill>
                <a:latin typeface="Arial Black" panose="020B0A04020102020204" pitchFamily="34" charset="0"/>
              </a:rPr>
              <a:t>Purpose:</a:t>
            </a:r>
          </a:p>
          <a:p>
            <a:pPr eaLnBrk="1" hangingPunct="1">
              <a:spcBef>
                <a:spcPct val="50000"/>
              </a:spcBef>
              <a:buFontTx/>
              <a:buNone/>
            </a:pPr>
            <a:r>
              <a:rPr lang="en-US" altLang="en-US" sz="1600">
                <a:latin typeface="Arial Black" panose="020B0A04020102020204" pitchFamily="34" charset="0"/>
              </a:rPr>
              <a:t>The purpose of this “Samaria” (State Region) 0utreach App is to deliver 3 to 4 age graded Bibles to each residence in the Church’s selected “Samaruia” area, during the next few months. It is our prayer that current Generation Families (Parents, Sons and Daughters) as Street Captains, will respond in a Spirit filled way. This appears to have partially happened at 4 Colleges/Universities in 2023-2024. </a:t>
            </a:r>
          </a:p>
          <a:p>
            <a:pPr eaLnBrk="1" hangingPunct="1">
              <a:spcBef>
                <a:spcPct val="50000"/>
              </a:spcBef>
              <a:buFontTx/>
              <a:buNone/>
            </a:pPr>
            <a:r>
              <a:rPr lang="en-US" altLang="en-US" sz="1600">
                <a:latin typeface="Arial Black" panose="020B0A04020102020204" pitchFamily="34" charset="0"/>
              </a:rPr>
              <a:t>It is planned that personal relationships as appropriate be established, needs be discovered and met, prayers be offered, and witnessing be conducted. By these activities, many will come to put their faith and trust in Jesus, the true Creator of the universe. Who is your One? </a:t>
            </a:r>
          </a:p>
          <a:p>
            <a:pPr eaLnBrk="1" hangingPunct="1">
              <a:spcBef>
                <a:spcPct val="50000"/>
              </a:spcBef>
              <a:buFontTx/>
              <a:buNone/>
            </a:pPr>
            <a:r>
              <a:rPr lang="en-US" altLang="en-US" sz="1600">
                <a:latin typeface="Arial Black" panose="020B0A04020102020204" pitchFamily="34" charset="0"/>
              </a:rPr>
              <a:t>	Note: App conduct by Non-Church Christian groups may be limited to 			delivery of a Zonderkitz © Children’s Picture Bible.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4A81FFB3-8C5E-0E22-2EE9-40331BD1FB2F}"/>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Box 2">
            <a:extLst>
              <a:ext uri="{FF2B5EF4-FFF2-40B4-BE49-F238E27FC236}">
                <a16:creationId xmlns:a16="http://schemas.microsoft.com/office/drawing/2014/main" id="{8A580C3D-12B6-B90A-3BAF-D8FBC89C966C}"/>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
        <p:nvSpPr>
          <p:cNvPr id="17412" name="Text Box 4">
            <a:extLst>
              <a:ext uri="{FF2B5EF4-FFF2-40B4-BE49-F238E27FC236}">
                <a16:creationId xmlns:a16="http://schemas.microsoft.com/office/drawing/2014/main" id="{2A37DB98-8C11-E706-021C-C1A12B26F737}"/>
              </a:ext>
            </a:extLst>
          </p:cNvPr>
          <p:cNvSpPr txBox="1">
            <a:spLocks noChangeArrowheads="1"/>
          </p:cNvSpPr>
          <p:nvPr/>
        </p:nvSpPr>
        <p:spPr bwMode="auto">
          <a:xfrm>
            <a:off x="381000" y="993775"/>
            <a:ext cx="91281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a:solidFill>
                  <a:srgbClr val="6B6BF9"/>
                </a:solidFill>
                <a:latin typeface="Cooper Black" panose="0208090404030B020404" pitchFamily="18" charset="0"/>
              </a:rPr>
              <a:t>Scope</a:t>
            </a:r>
          </a:p>
          <a:p>
            <a:pPr eaLnBrk="1" hangingPunct="1">
              <a:spcBef>
                <a:spcPct val="50000"/>
              </a:spcBef>
              <a:buFontTx/>
              <a:buNone/>
            </a:pPr>
            <a:r>
              <a:rPr lang="en-US" altLang="en-US" sz="1600">
                <a:latin typeface="Cooper Black" panose="0208090404030B020404" pitchFamily="18" charset="0"/>
              </a:rPr>
              <a:t>The scope of this “Samaria” outreach program Outside the Church walls may include:</a:t>
            </a:r>
          </a:p>
          <a:p>
            <a:pPr eaLnBrk="1" hangingPunct="1">
              <a:spcBef>
                <a:spcPct val="50000"/>
              </a:spcBef>
              <a:buFontTx/>
              <a:buNone/>
            </a:pPr>
            <a:r>
              <a:rPr lang="en-US" altLang="en-US" sz="1600">
                <a:latin typeface="Cooper Black" panose="0208090404030B020404" pitchFamily="18" charset="0"/>
              </a:rPr>
              <a:t>	1. Preparing a wall Map or a streaming TV highlighting all County streets, 	 	     noting Streets that are not included in any Church “Jerusalem” or “Judea” 	     area. </a:t>
            </a:r>
          </a:p>
          <a:p>
            <a:pPr eaLnBrk="1" hangingPunct="1">
              <a:spcBef>
                <a:spcPct val="50000"/>
              </a:spcBef>
              <a:buFontTx/>
              <a:buNone/>
            </a:pPr>
            <a:r>
              <a:rPr lang="en-US" altLang="en-US" sz="1600">
                <a:latin typeface="Cooper Black" panose="0208090404030B020404" pitchFamily="18" charset="0"/>
              </a:rPr>
              <a:t> 	2. Using the Cloud4Christ.org database Platform for each residence family</a:t>
            </a:r>
          </a:p>
          <a:p>
            <a:pPr eaLnBrk="1" hangingPunct="1">
              <a:spcBef>
                <a:spcPct val="50000"/>
              </a:spcBef>
              <a:buFontTx/>
              <a:buNone/>
            </a:pPr>
            <a:r>
              <a:rPr lang="en-US" altLang="en-US" sz="1600">
                <a:latin typeface="Cooper Black" panose="0208090404030B020404" pitchFamily="18" charset="0"/>
              </a:rPr>
              <a:t>	3. Recruiting co-laborers from Association, Churches, community, etc. to act as 	     team members</a:t>
            </a:r>
          </a:p>
          <a:p>
            <a:pPr eaLnBrk="1" hangingPunct="1">
              <a:spcBef>
                <a:spcPct val="50000"/>
              </a:spcBef>
              <a:buFontTx/>
              <a:buNone/>
            </a:pPr>
            <a:r>
              <a:rPr lang="en-US" altLang="en-US" sz="1600">
                <a:latin typeface="Cooper Black" panose="0208090404030B020404" pitchFamily="18" charset="0"/>
              </a:rPr>
              <a:t>	4.  Defining, prioritizing, scheduling and performing activities such as 	    	      all types of outreach and benevolence contacts and activities</a:t>
            </a:r>
          </a:p>
          <a:p>
            <a:pPr eaLnBrk="1" hangingPunct="1">
              <a:spcBef>
                <a:spcPct val="50000"/>
              </a:spcBef>
              <a:buFontTx/>
              <a:buNone/>
            </a:pPr>
            <a:r>
              <a:rPr lang="en-US" altLang="en-US" sz="1600">
                <a:latin typeface="Cooper Black" panose="0208090404030B020404" pitchFamily="18" charset="0"/>
              </a:rPr>
              <a:t>	5. Praying; Visiting; Witnessing; Conducting Block Parties; Presenting Training 	     Classes; Making Phone Calls, Sending E-Mails, Maintaining Social Media, etc. </a:t>
            </a:r>
          </a:p>
          <a:p>
            <a:pPr eaLnBrk="1" hangingPunct="1">
              <a:spcBef>
                <a:spcPct val="50000"/>
              </a:spcBef>
              <a:buFontTx/>
              <a:buNone/>
            </a:pPr>
            <a:r>
              <a:rPr lang="en-US" altLang="en-US" sz="1600">
                <a:latin typeface="Cooper Black" panose="0208090404030B020404" pitchFamily="18" charset="0"/>
              </a:rPr>
              <a:t>	6. Coordinating with the Association and its Churches.</a:t>
            </a:r>
            <a:r>
              <a:rPr lang="en-US" altLang="en-US" sz="1600" b="1">
                <a:latin typeface="Cooper Black" panose="0208090404030B020404" pitchFamily="18" charset="0"/>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41927322-ACBE-917B-A880-1EF91572D47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8435" name="TextBox 2">
            <a:extLst>
              <a:ext uri="{FF2B5EF4-FFF2-40B4-BE49-F238E27FC236}">
                <a16:creationId xmlns:a16="http://schemas.microsoft.com/office/drawing/2014/main" id="{A22D5B6A-B153-86A1-21B6-CB6AD741BD31}"/>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
        <p:nvSpPr>
          <p:cNvPr id="2" name="Text Box 5">
            <a:extLst>
              <a:ext uri="{FF2B5EF4-FFF2-40B4-BE49-F238E27FC236}">
                <a16:creationId xmlns:a16="http://schemas.microsoft.com/office/drawing/2014/main" id="{34F0E0AD-F211-8384-B8B6-028B545B0B0D}"/>
              </a:ext>
            </a:extLst>
          </p:cNvPr>
          <p:cNvSpPr txBox="1">
            <a:spLocks noChangeArrowheads="1"/>
          </p:cNvSpPr>
          <p:nvPr/>
        </p:nvSpPr>
        <p:spPr bwMode="auto">
          <a:xfrm>
            <a:off x="633413" y="825500"/>
            <a:ext cx="8791575" cy="4008438"/>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an App must be quickly finished and used now. The Church Planting Movement must also continue and be well planned and implemented. The use of these tools will be possible in early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Web Apps, (such as, UsSowingSeedSamaria.org “My Street” distribution method). </a:t>
            </a:r>
            <a:r>
              <a:rPr lang="en-US" altLang="en-US" sz="1400" dirty="0">
                <a:latin typeface="Cooper Black" panose="0208090404030B020404" pitchFamily="18" charset="0"/>
              </a:rPr>
              <a:t>We need to effectively use more laborers, and social media also.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a possible End-time push. I believe the older generation may mainly provide required guidance, but I believe the Current Families of Adults; Youth; College and University Students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This new technology is needed now to instantaneously allow immediate, collaborative, and complete integration and proof of Great Commission completion. Please Log onto  UsSowingSee.org) and sign-up to perform this work in your State Region.</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E5555AA8-3B95-4A34-A571-92A0AF46F47F}"/>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85A92B64-7B7E-1AA5-4A2C-964463E31A09}"/>
              </a:ext>
            </a:extLst>
          </p:cNvPr>
          <p:cNvSpPr txBox="1">
            <a:spLocks noChangeArrowheads="1"/>
          </p:cNvSpPr>
          <p:nvPr/>
        </p:nvSpPr>
        <p:spPr bwMode="auto">
          <a:xfrm>
            <a:off x="671513" y="1493838"/>
            <a:ext cx="8701087" cy="3678237"/>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800" u="sng" dirty="0">
                <a:solidFill>
                  <a:srgbClr val="6B6BF9"/>
                </a:solidFill>
                <a:latin typeface="Arial Black" panose="020B0A04020102020204" pitchFamily="34" charset="0"/>
              </a:rPr>
              <a:t>Eleven  Universal Elements for Churches/Missions:</a:t>
            </a:r>
          </a:p>
          <a:p>
            <a:pPr eaLnBrk="1" hangingPunct="1">
              <a:spcBef>
                <a:spcPct val="50000"/>
              </a:spcBef>
              <a:buFontTx/>
              <a:buNone/>
              <a:defRPr/>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defRPr/>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defRPr/>
            </a:pPr>
            <a:r>
              <a:rPr lang="en-US" altLang="en-US" sz="1800" dirty="0">
                <a:latin typeface="Arial Black" panose="020B0A04020102020204" pitchFamily="34" charset="0"/>
              </a:rPr>
              <a:t>Intentional Priorities given to Cloud4Christ.org </a:t>
            </a:r>
            <a:r>
              <a:rPr lang="en-US" altLang="en-US" sz="1800" dirty="0" err="1">
                <a:latin typeface="Arial Black" panose="020B0A04020102020204" pitchFamily="34" charset="0"/>
              </a:rPr>
              <a:t>Ministies</a:t>
            </a:r>
            <a:r>
              <a:rPr lang="en-US" altLang="en-US" sz="1800" dirty="0">
                <a:latin typeface="Arial Black" panose="020B0A04020102020204" pitchFamily="34" charset="0"/>
              </a:rPr>
              <a:t> and Grace Technology administered 59 Cloud4Christ.org Platform Web Apps</a:t>
            </a:r>
          </a:p>
          <a:p>
            <a:pPr eaLnBrk="1" hangingPunct="1">
              <a:spcBef>
                <a:spcPct val="50000"/>
              </a:spcBef>
              <a:buFontTx/>
              <a:buAutoNum type="arabicPeriod" startAt="3"/>
              <a:defRPr/>
            </a:pPr>
            <a:r>
              <a:rPr lang="en-US" altLang="en-US" sz="1800" dirty="0">
                <a:latin typeface="Arial Black" panose="020B0A04020102020204" pitchFamily="34" charset="0"/>
              </a:rPr>
              <a:t>Authority of God’s Word</a:t>
            </a:r>
          </a:p>
          <a:p>
            <a:pPr eaLnBrk="1" hangingPunct="1">
              <a:spcBef>
                <a:spcPct val="50000"/>
              </a:spcBef>
              <a:buFontTx/>
              <a:buAutoNum type="arabicPeriod" startAt="3"/>
              <a:defRPr/>
            </a:pPr>
            <a:r>
              <a:rPr lang="en-US" altLang="en-US" sz="1800" dirty="0">
                <a:latin typeface="Arial Black" panose="020B0A04020102020204" pitchFamily="34" charset="0"/>
              </a:rPr>
              <a:t>Identify and Disciple All Church Members </a:t>
            </a:r>
          </a:p>
          <a:p>
            <a:pPr marL="0" indent="0" eaLnBrk="1" hangingPunct="1">
              <a:spcBef>
                <a:spcPct val="50000"/>
              </a:spcBef>
              <a:buFontTx/>
              <a:buNone/>
              <a:defRPr/>
            </a:pPr>
            <a:r>
              <a:rPr lang="en-US" altLang="en-US" sz="1800" dirty="0">
                <a:latin typeface="Arial Black" panose="020B0A04020102020204" pitchFamily="34" charset="0"/>
              </a:rPr>
              <a:t>	Note: Only Items 1. and 4. apply to Non-Church Christian 			groups.</a:t>
            </a:r>
          </a:p>
        </p:txBody>
      </p:sp>
      <p:sp>
        <p:nvSpPr>
          <p:cNvPr id="19460" name="TextBox 2">
            <a:extLst>
              <a:ext uri="{FF2B5EF4-FFF2-40B4-BE49-F238E27FC236}">
                <a16:creationId xmlns:a16="http://schemas.microsoft.com/office/drawing/2014/main" id="{A66858C1-B9DC-110D-E6C7-71BB7C7C90D1}"/>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C967978E-ABAD-1D24-1F2A-96E93E02039F}"/>
              </a:ext>
            </a:extLst>
          </p:cNvPr>
          <p:cNvSpPr txBox="1">
            <a:spLocks noChangeArrowheads="1"/>
          </p:cNvSpPr>
          <p:nvPr/>
        </p:nvSpPr>
        <p:spPr bwMode="auto">
          <a:xfrm>
            <a:off x="671513" y="1306513"/>
            <a:ext cx="8789987" cy="3894137"/>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u="sng" dirty="0">
                <a:solidFill>
                  <a:srgbClr val="6B6BF9"/>
                </a:solidFill>
                <a:latin typeface="Arial Black" panose="020B0A04020102020204" pitchFamily="34" charset="0"/>
              </a:rPr>
              <a:t>Nine Universal Elements for Churches/Missions - Continued:</a:t>
            </a:r>
          </a:p>
          <a:p>
            <a:pPr eaLnBrk="1" hangingPunct="1">
              <a:spcBef>
                <a:spcPct val="50000"/>
              </a:spcBef>
              <a:buFontTx/>
              <a:buNone/>
              <a:defRPr/>
            </a:pPr>
            <a:r>
              <a:rPr lang="en-US" altLang="en-US" sz="1600" dirty="0">
                <a:latin typeface="Arial Black" panose="020B0A04020102020204" pitchFamily="34" charset="0"/>
              </a:rPr>
              <a:t>6.  Place Each Church Member in Position (s) based on their Gifts, Training and Interests</a:t>
            </a:r>
          </a:p>
          <a:p>
            <a:pPr eaLnBrk="1" hangingPunct="1">
              <a:spcBef>
                <a:spcPct val="50000"/>
              </a:spcBef>
              <a:buFontTx/>
              <a:buNone/>
              <a:defRPr/>
            </a:pPr>
            <a:r>
              <a:rPr lang="en-US" altLang="en-US" sz="1600" dirty="0">
                <a:latin typeface="Arial Black" panose="020B0A04020102020204" pitchFamily="34" charset="0"/>
              </a:rPr>
              <a:t>7.	Train All Church Members for Great Commission Work in their “Samaria” Area, and Beyond</a:t>
            </a:r>
          </a:p>
          <a:p>
            <a:pPr eaLnBrk="1" hangingPunct="1">
              <a:spcBef>
                <a:spcPct val="50000"/>
              </a:spcBef>
              <a:buFontTx/>
              <a:buNone/>
              <a:defRPr/>
            </a:pPr>
            <a:r>
              <a:rPr lang="en-US" altLang="en-US" sz="1600" dirty="0">
                <a:latin typeface="Arial Black" panose="020B0A04020102020204" pitchFamily="34" charset="0"/>
              </a:rPr>
              <a:t>8.	Saturate your “Samaria” Area through Ministry, Fellowship and Evangelism</a:t>
            </a:r>
          </a:p>
          <a:p>
            <a:pPr eaLnBrk="1" hangingPunct="1">
              <a:spcBef>
                <a:spcPct val="50000"/>
              </a:spcBef>
              <a:buFontTx/>
              <a:buAutoNum type="arabicPeriod" startAt="9"/>
              <a:defRPr/>
            </a:pPr>
            <a:r>
              <a:rPr lang="en-US" altLang="en-US" sz="1600" dirty="0">
                <a:latin typeface="Arial Black" panose="020B0A04020102020204" pitchFamily="34" charset="0"/>
              </a:rPr>
              <a:t>Assimilate Community People into Church Membership &amp; Ministry - Within the Walls and Outside The Walls of the Church</a:t>
            </a:r>
          </a:p>
          <a:p>
            <a:pPr eaLnBrk="1" hangingPunct="1">
              <a:spcBef>
                <a:spcPct val="50000"/>
              </a:spcBef>
              <a:buFontTx/>
              <a:buAutoNum type="arabicPeriod" startAt="9"/>
              <a:defRPr/>
            </a:pPr>
            <a:r>
              <a:rPr lang="en-US" altLang="en-US" sz="1600" dirty="0">
                <a:latin typeface="Arial Black" panose="020B0A04020102020204" pitchFamily="34" charset="0"/>
              </a:rPr>
              <a:t> Monthly Church Community Advertisement Communications </a:t>
            </a:r>
          </a:p>
          <a:p>
            <a:pPr eaLnBrk="1" hangingPunct="1">
              <a:spcBef>
                <a:spcPct val="50000"/>
              </a:spcBef>
              <a:buFontTx/>
              <a:buAutoNum type="arabicPeriod" startAt="9"/>
              <a:defRPr/>
            </a:pPr>
            <a:r>
              <a:rPr lang="en-US" altLang="en-US" sz="1600" dirty="0">
                <a:latin typeface="Arial Black" panose="020B0A04020102020204" pitchFamily="34" charset="0"/>
              </a:rPr>
              <a:t> Giving. </a:t>
            </a:r>
          </a:p>
          <a:p>
            <a:pPr marL="0" indent="0" eaLnBrk="1" hangingPunct="1">
              <a:spcBef>
                <a:spcPct val="50000"/>
              </a:spcBef>
              <a:buFontTx/>
              <a:buNone/>
              <a:defRPr/>
            </a:pPr>
            <a:r>
              <a:rPr lang="en-US" altLang="en-US" sz="1600" dirty="0">
                <a:latin typeface="Arial Black" panose="020B0A04020102020204" pitchFamily="34" charset="0"/>
              </a:rPr>
              <a:t>	Note: None of the above applies to Non-Church Christian groups.</a:t>
            </a:r>
          </a:p>
        </p:txBody>
      </p:sp>
      <p:sp>
        <p:nvSpPr>
          <p:cNvPr id="20483" name="Text Box 6">
            <a:extLst>
              <a:ext uri="{FF2B5EF4-FFF2-40B4-BE49-F238E27FC236}">
                <a16:creationId xmlns:a16="http://schemas.microsoft.com/office/drawing/2014/main" id="{2572DD98-8F31-DDF6-A263-72BA36189863}"/>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0484" name="TextBox 2">
            <a:extLst>
              <a:ext uri="{FF2B5EF4-FFF2-40B4-BE49-F238E27FC236}">
                <a16:creationId xmlns:a16="http://schemas.microsoft.com/office/drawing/2014/main" id="{177202E0-C57B-0CF8-7F95-254ACCF5E7E0}"/>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82274AC0-F084-1F24-3B02-B1DDF3068634}"/>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F78CFE00-4C03-2884-78C1-7493D7D4E6CB}"/>
              </a:ext>
            </a:extLst>
          </p:cNvPr>
          <p:cNvSpPr txBox="1">
            <a:spLocks noChangeArrowheads="1"/>
          </p:cNvSpPr>
          <p:nvPr/>
        </p:nvSpPr>
        <p:spPr bwMode="auto">
          <a:xfrm>
            <a:off x="647700" y="1409700"/>
            <a:ext cx="8840788"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Organization Needs </a:t>
            </a:r>
          </a:p>
          <a:p>
            <a:pPr eaLnBrk="1" hangingPunct="1">
              <a:spcBef>
                <a:spcPct val="50000"/>
              </a:spcBef>
              <a:buFontTx/>
              <a:buNone/>
            </a:pPr>
            <a:r>
              <a:rPr lang="en-US" altLang="en-US" sz="1800">
                <a:latin typeface="Cooper Black" panose="0208090404030B020404" pitchFamily="18" charset="0"/>
              </a:rPr>
              <a:t>	1. Program Leader – Select an Assistant, and Manage this Activity within the “Samaria Area”</a:t>
            </a:r>
          </a:p>
          <a:p>
            <a:pPr eaLnBrk="1" hangingPunct="1">
              <a:spcBef>
                <a:spcPct val="50000"/>
              </a:spcBef>
              <a:buFontTx/>
              <a:buNone/>
            </a:pPr>
            <a:r>
              <a:rPr lang="en-US" altLang="en-US" sz="1800">
                <a:latin typeface="Cooper Black" panose="0208090404030B020404" pitchFamily="18" charset="0"/>
              </a:rPr>
              <a:t>	2.  Program Leader Assistant</a:t>
            </a:r>
          </a:p>
          <a:p>
            <a:pPr eaLnBrk="1" hangingPunct="1">
              <a:spcBef>
                <a:spcPct val="50000"/>
              </a:spcBef>
              <a:buFontTx/>
              <a:buNone/>
            </a:pPr>
            <a:r>
              <a:rPr lang="en-US" altLang="en-US" sz="1800">
                <a:latin typeface="Cooper Black" panose="0208090404030B020404" pitchFamily="18" charset="0"/>
              </a:rPr>
              <a:t>		a. Stand in for the Program Leader as requested.</a:t>
            </a:r>
          </a:p>
          <a:p>
            <a:pPr eaLnBrk="1" hangingPunct="1">
              <a:spcBef>
                <a:spcPct val="50000"/>
              </a:spcBef>
              <a:buFontTx/>
              <a:buNone/>
            </a:pPr>
            <a:r>
              <a:rPr lang="en-US" altLang="en-US" sz="1800">
                <a:latin typeface="Cooper Black" panose="0208090404030B020404" pitchFamily="18" charset="0"/>
              </a:rPr>
              <a:t>		b. Perform duties assigned by the Program Leader, and those duties	     recognized as needing to be performed.	</a:t>
            </a:r>
          </a:p>
        </p:txBody>
      </p:sp>
      <p:sp>
        <p:nvSpPr>
          <p:cNvPr id="21508" name="TextBox 2">
            <a:extLst>
              <a:ext uri="{FF2B5EF4-FFF2-40B4-BE49-F238E27FC236}">
                <a16:creationId xmlns:a16="http://schemas.microsoft.com/office/drawing/2014/main" id="{0D0C4C68-3497-8E47-EE70-A1AC56D86817}"/>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87EFBF3-A2B6-56C7-645B-EDC05B92F505}"/>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2531" name="TextBox 2">
            <a:extLst>
              <a:ext uri="{FF2B5EF4-FFF2-40B4-BE49-F238E27FC236}">
                <a16:creationId xmlns:a16="http://schemas.microsoft.com/office/drawing/2014/main" id="{8D24FA0B-AA57-4C0A-D6F7-B295444C3B74}"/>
              </a:ext>
            </a:extLst>
          </p:cNvPr>
          <p:cNvSpPr txBox="1">
            <a:spLocks noChangeArrowheads="1"/>
          </p:cNvSpPr>
          <p:nvPr/>
        </p:nvSpPr>
        <p:spPr bwMode="auto">
          <a:xfrm>
            <a:off x="685800" y="277813"/>
            <a:ext cx="877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7. My Organization “Samaria” Area (State) Outreach Program App </a:t>
            </a:r>
          </a:p>
        </p:txBody>
      </p:sp>
      <p:sp>
        <p:nvSpPr>
          <p:cNvPr id="22532" name="Text Box 3">
            <a:extLst>
              <a:ext uri="{FF2B5EF4-FFF2-40B4-BE49-F238E27FC236}">
                <a16:creationId xmlns:a16="http://schemas.microsoft.com/office/drawing/2014/main" id="{53789AA0-BC26-CC37-BC79-4C06F9B9FABF}"/>
              </a:ext>
            </a:extLst>
          </p:cNvPr>
          <p:cNvSpPr txBox="1">
            <a:spLocks noChangeArrowheads="1"/>
          </p:cNvSpPr>
          <p:nvPr/>
        </p:nvSpPr>
        <p:spPr bwMode="auto">
          <a:xfrm>
            <a:off x="609600" y="1084263"/>
            <a:ext cx="8840788"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00">
                <a:latin typeface="Cooper Black" panose="0208090404030B020404" pitchFamily="18" charset="0"/>
              </a:rPr>
              <a:t>2.  “County Street Ministry Assignees”:</a:t>
            </a:r>
          </a:p>
          <a:p>
            <a:pPr eaLnBrk="1" hangingPunct="1">
              <a:spcBef>
                <a:spcPct val="50000"/>
              </a:spcBef>
              <a:buFontTx/>
              <a:buNone/>
            </a:pPr>
            <a:r>
              <a:rPr lang="en-US" altLang="en-US" sz="1500">
                <a:latin typeface="Cooper Black" panose="0208090404030B020404" pitchFamily="18" charset="0"/>
              </a:rPr>
              <a:t>		a. Deliver a Zonderkitz (c) Children’s Picture Bible along with 3 to 4 other age 	 	    graded Bibles to each residence in the Church’s selected “Samaria Region” area, 	   during the next few months. All Bibles will be delivered using the 	 	 	   UsSowingSeed.org Web “My Street” distribution method. </a:t>
            </a:r>
          </a:p>
          <a:p>
            <a:pPr eaLnBrk="1" hangingPunct="1">
              <a:spcBef>
                <a:spcPct val="50000"/>
              </a:spcBef>
              <a:buFontTx/>
              <a:buNone/>
            </a:pPr>
            <a:r>
              <a:rPr lang="en-US" altLang="en-US" sz="1500">
                <a:latin typeface="Cooper Black" panose="0208090404030B020404" pitchFamily="18" charset="0"/>
              </a:rPr>
              <a:t>		b. Maintain a prayer list and actively pray for them. Take special needs to the 	 	     church commissioned Prayer Teams.</a:t>
            </a:r>
          </a:p>
          <a:p>
            <a:pPr eaLnBrk="1" hangingPunct="1">
              <a:spcBef>
                <a:spcPct val="50000"/>
              </a:spcBef>
              <a:buFontTx/>
              <a:buNone/>
            </a:pPr>
            <a:r>
              <a:rPr lang="en-US" altLang="en-US" sz="1500">
                <a:latin typeface="Cooper Black" panose="0208090404030B020404" pitchFamily="18" charset="0"/>
              </a:rPr>
              <a:t>		c. Perform other Ministry functions such as: </a:t>
            </a:r>
          </a:p>
          <a:p>
            <a:pPr eaLnBrk="1" hangingPunct="1">
              <a:spcBef>
                <a:spcPct val="50000"/>
              </a:spcBef>
              <a:buFontTx/>
              <a:buNone/>
            </a:pPr>
            <a:r>
              <a:rPr lang="en-US" altLang="en-US" sz="1500">
                <a:latin typeface="Cooper Black" panose="0208090404030B020404" pitchFamily="18" charset="0"/>
              </a:rPr>
              <a:t>			1. Meeting benevolence needs</a:t>
            </a:r>
          </a:p>
          <a:p>
            <a:pPr eaLnBrk="1" hangingPunct="1">
              <a:spcBef>
                <a:spcPct val="50000"/>
              </a:spcBef>
              <a:buFontTx/>
              <a:buNone/>
            </a:pPr>
            <a:r>
              <a:rPr lang="en-US" altLang="en-US" sz="1500">
                <a:latin typeface="Cooper Black" panose="0208090404030B020404" pitchFamily="18" charset="0"/>
              </a:rPr>
              <a:t>			2. Witnessing</a:t>
            </a:r>
          </a:p>
          <a:p>
            <a:pPr eaLnBrk="1" hangingPunct="1">
              <a:spcBef>
                <a:spcPct val="50000"/>
              </a:spcBef>
              <a:buFontTx/>
              <a:buNone/>
            </a:pPr>
            <a:r>
              <a:rPr lang="en-US" altLang="en-US" sz="1500">
                <a:latin typeface="Cooper Black" panose="0208090404030B020404" pitchFamily="18" charset="0"/>
              </a:rPr>
              <a:t>			3. Community Outreach and Entertaining Events</a:t>
            </a:r>
          </a:p>
          <a:p>
            <a:pPr eaLnBrk="1" hangingPunct="1">
              <a:spcBef>
                <a:spcPct val="50000"/>
              </a:spcBef>
              <a:buFontTx/>
              <a:buNone/>
            </a:pPr>
            <a:r>
              <a:rPr lang="en-US" altLang="en-US" sz="1500">
                <a:latin typeface="Cooper Black" panose="0208090404030B020404" pitchFamily="18" charset="0"/>
              </a:rPr>
              <a:t>			Note: Non-Church Christian groups need to only deliver the 		           		           Children’s Bible only.		</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21048</TotalTime>
  <Words>2008</Words>
  <Application>Microsoft Office PowerPoint</Application>
  <PresentationFormat>Custom</PresentationFormat>
  <Paragraphs>122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Cooper Black</vt:lpstr>
      <vt:lpstr>Arial</vt:lpstr>
      <vt:lpstr>Arial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2456</cp:revision>
  <cp:lastPrinted>2024-04-02T18:59:17Z</cp:lastPrinted>
  <dcterms:created xsi:type="dcterms:W3CDTF">2006-10-04T15:05:18Z</dcterms:created>
  <dcterms:modified xsi:type="dcterms:W3CDTF">2024-08-18T22:27:20Z</dcterms:modified>
</cp:coreProperties>
</file>