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2" r:id="rId2"/>
    <p:sldId id="339" r:id="rId3"/>
    <p:sldId id="334" r:id="rId4"/>
    <p:sldId id="341" r:id="rId5"/>
  </p:sldIdLst>
  <p:sldSz cx="7772400" cy="100584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660"/>
  </p:normalViewPr>
  <p:slideViewPr>
    <p:cSldViewPr>
      <p:cViewPr varScale="1">
        <p:scale>
          <a:sx n="71" d="100"/>
          <a:sy n="71" d="100"/>
        </p:scale>
        <p:origin x="3222" y="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2797-92A2-67BB-5132-7DEFC25D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9A1A9-1787-4DBF-0620-1A3F3BE3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1565C-99F8-96F5-2A69-B9618C2E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9A2F-62DA-48DF-92F1-1CB0C6023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200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5AFBB-1F6A-E93F-4F40-F4C83351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0E949-5814-D848-BD2C-31CF115A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8BD47-59EB-788B-5D85-134532A0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9C4D-72A3-4120-8D10-0B80EBACA2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89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1CBAC-9511-A490-3D8E-6B1C7964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D1BD3-620B-EC19-508C-091B1BF9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28008-8963-A9B5-0111-E061092CA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DAA04-348D-4849-A227-945D4FB57B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95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51B27-CE27-5FF2-1182-246DA7EB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60F5E-FC5C-72C8-CEB7-224AF09C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713-A195-DA3E-4AA3-941D92FC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FCCF-98A8-4B03-A5D0-1E7CFD82D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75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956FA-2473-C8BE-CC33-F382A1FA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3298-3243-25D7-DFBA-E5A4EC3D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0183-2224-A60E-0A29-B9EEBE7B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3C59-0030-495C-A045-34E73512D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146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2F4EE4-5C82-88E4-351F-BAA122F3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3C419-5243-6FA2-37D2-0C5F839C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1AA569-D820-9D35-39F2-7A47EFDA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1E2AF-1364-4422-B3C8-2690E05D4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91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5D7EDD-96CB-FCC9-0747-41E2696B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8783D4-6A49-3919-BD7C-A366FA4FF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993487-0185-6C87-747B-0100BFD6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387F8-59FA-49C5-BD85-01D4ED3BF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82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4832A8-BB1D-2308-8A5A-19BF47FF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72288E-64F0-229A-6A5F-55AF52E3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B7570E-4BA7-CFD8-5CE9-1D57C1D0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D0-7882-471F-84A1-552D73442F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92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E3AD8D-6228-D7A7-A675-4B73E8E60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4010218-877D-072E-22D2-D8F6AEC87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4272BC-D052-93F2-67E3-B0AC03BE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71F8-090A-4DB2-83C3-31CD57C8D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46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ECB0B4-1E4B-EC72-17FC-AC8B88CF7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5D06AB-40D1-0DA9-16C9-3A872A0AC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695EAD-12D9-6ADD-BA1E-6112D441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45C7-0EB1-42B5-B801-B30500A22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29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>
            <a:normAutofit/>
          </a:bodyPr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63703A-04A9-1B24-F65B-0E536DF3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8EC629-D3DE-A499-D5D9-81FDA7111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5FFCAA-FA5D-6104-1AC5-9CD24931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EDA2-BE8C-4726-83FB-4F4D0C72FC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59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12D0BE8-7359-47F8-B203-9BEDD2B9C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534988"/>
            <a:ext cx="6702425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864DA5-9625-1DDF-2D30-FB87ACD93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2678113"/>
            <a:ext cx="6702425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AF4FE-F0CF-0B66-BF69-C8B33C776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2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BEE95-AB8B-2DED-BB93-E55536BDC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2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DD38B-440D-A375-951A-A04F55E94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2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60B7FB-12FC-467A-B922-206631522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2pPr>
      <a:lvl3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3pPr>
      <a:lvl4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4pPr>
      <a:lvl5pPr algn="l" defTabSz="7762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93675" indent="-193675" algn="l" defTabSz="776288" rtl="0" eaLnBrk="0" fontAlgn="base" hangingPunct="0">
        <a:lnSpc>
          <a:spcPct val="90000"/>
        </a:lnSpc>
        <a:spcBef>
          <a:spcPts val="85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900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eaLnBrk="0" fontAlgn="base" hangingPunct="0">
        <a:lnSpc>
          <a:spcPct val="9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ving.classy.org/campaign/571654/donat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2">
            <a:extLst>
              <a:ext uri="{FF2B5EF4-FFF2-40B4-BE49-F238E27FC236}">
                <a16:creationId xmlns:a16="http://schemas.microsoft.com/office/drawing/2014/main" id="{479C58C9-A35E-B046-3FB5-34057C87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6781800"/>
            <a:ext cx="1066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 Black" panose="020B0A04020102020204" pitchFamily="34" charset="0"/>
                <a:cs typeface="Arial" panose="020B0604020202020204" pitchFamily="34" charset="0"/>
              </a:rPr>
              <a:t>4-28--2024</a:t>
            </a:r>
          </a:p>
        </p:txBody>
      </p:sp>
      <p:sp>
        <p:nvSpPr>
          <p:cNvPr id="2051" name="Rectangle 16">
            <a:extLst>
              <a:ext uri="{FF2B5EF4-FFF2-40B4-BE49-F238E27FC236}">
                <a16:creationId xmlns:a16="http://schemas.microsoft.com/office/drawing/2014/main" id="{1C7AD0A9-5DF7-DE1C-2358-A93F390CD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228600"/>
            <a:ext cx="6769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CC0000"/>
                </a:solidFill>
                <a:latin typeface="Cooper Black" panose="0208090404030B020404" pitchFamily="18" charset="0"/>
              </a:rPr>
              <a:t>14. Winona’s Bible Distribution Legacy.ppt ©</a:t>
            </a:r>
            <a:endParaRPr lang="en-US" altLang="en-US" sz="2400">
              <a:solidFill>
                <a:srgbClr val="CC0000"/>
              </a:solidFill>
              <a:latin typeface="Cooper Black" panose="0208090404030B020404" pitchFamily="18" charset="0"/>
            </a:endParaRPr>
          </a:p>
        </p:txBody>
      </p:sp>
      <p:sp>
        <p:nvSpPr>
          <p:cNvPr id="2052" name="Text Box 52">
            <a:extLst>
              <a:ext uri="{FF2B5EF4-FFF2-40B4-BE49-F238E27FC236}">
                <a16:creationId xmlns:a16="http://schemas.microsoft.com/office/drawing/2014/main" id="{29AE5CBB-3DE5-D431-DD57-8A0F8FE9A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271000"/>
            <a:ext cx="1066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 Black" panose="020B0A04020102020204" pitchFamily="34" charset="0"/>
                <a:cs typeface="Arial" panose="020B0604020202020204" pitchFamily="34" charset="0"/>
              </a:rPr>
              <a:t>   Page 1 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453686BC-004B-5A31-01CB-FA1780623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689975"/>
            <a:ext cx="6858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Cooper Black" panose="0208090404030B020404" pitchFamily="18" charset="0"/>
              </a:rPr>
              <a:t>Cloud4Christ Church Inside and Outside the Walls Ministries; National Movement Ministries; World -Wide Support Ministries; Cloud4Christ.org Tools Development and Information Technology Support; Missions &amp; Small Church Cloud Management and IT Infrastructure; and Bee Ministries</a:t>
            </a:r>
            <a:endParaRPr lang="en-US" altLang="en-US" sz="1000">
              <a:latin typeface="Cooper Black" panose="0208090404030B0204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31A5313-D1AA-AC90-C898-3CA4D2B5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6858000" cy="717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8">
            <a:extLst>
              <a:ext uri="{FF2B5EF4-FFF2-40B4-BE49-F238E27FC236}">
                <a16:creationId xmlns:a16="http://schemas.microsoft.com/office/drawing/2014/main" id="{49A0F076-C73D-DF1B-3060-5C5F488D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0"/>
            <a:ext cx="1535113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9">
            <a:extLst>
              <a:ext uri="{FF2B5EF4-FFF2-40B4-BE49-F238E27FC236}">
                <a16:creationId xmlns:a16="http://schemas.microsoft.com/office/drawing/2014/main" id="{EEC69264-E2AC-D562-A6D1-CD0ABA8F4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827213"/>
            <a:ext cx="1828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>
            <a:extLst>
              <a:ext uri="{FF2B5EF4-FFF2-40B4-BE49-F238E27FC236}">
                <a16:creationId xmlns:a16="http://schemas.microsoft.com/office/drawing/2014/main" id="{0763EBE8-0377-7382-5E99-C7D779703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264400"/>
            <a:ext cx="137160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" name="Text Box 11">
            <a:extLst>
              <a:ext uri="{FF2B5EF4-FFF2-40B4-BE49-F238E27FC236}">
                <a16:creationId xmlns:a16="http://schemas.microsoft.com/office/drawing/2014/main" id="{0DB9E6DE-0B6C-8818-D71D-14D2A568F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934200"/>
            <a:ext cx="1371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 Black" panose="020B0A04020102020204" pitchFamily="34" charset="0"/>
                <a:cs typeface="Arial" panose="020B0604020202020204" pitchFamily="34" charset="0"/>
              </a:rPr>
              <a:t>Dallas CLOUD</a:t>
            </a:r>
          </a:p>
        </p:txBody>
      </p:sp>
      <p:sp>
        <p:nvSpPr>
          <p:cNvPr id="2059" name="Text Box 12">
            <a:extLst>
              <a:ext uri="{FF2B5EF4-FFF2-40B4-BE49-F238E27FC236}">
                <a16:creationId xmlns:a16="http://schemas.microsoft.com/office/drawing/2014/main" id="{FB714FAE-8B0E-3D72-1139-7945FD952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650" y="3124200"/>
            <a:ext cx="1377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Arial Black" panose="020B0A04020102020204" pitchFamily="34" charset="0"/>
                <a:cs typeface="Arial" panose="020B0604020202020204" pitchFamily="34" charset="0"/>
              </a:rPr>
              <a:t>Everywhere</a:t>
            </a:r>
          </a:p>
        </p:txBody>
      </p:sp>
      <p:sp>
        <p:nvSpPr>
          <p:cNvPr id="2060" name="Text Box 13">
            <a:extLst>
              <a:ext uri="{FF2B5EF4-FFF2-40B4-BE49-F238E27FC236}">
                <a16:creationId xmlns:a16="http://schemas.microsoft.com/office/drawing/2014/main" id="{01AEBFB7-2A4E-8400-2A17-D6827AF22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466850"/>
            <a:ext cx="106838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Arial Black" panose="020B0A04020102020204" pitchFamily="34" charset="0"/>
                <a:cs typeface="Arial" panose="020B0604020202020204" pitchFamily="34" charset="0"/>
              </a:rPr>
              <a:t>Everyone</a:t>
            </a:r>
          </a:p>
        </p:txBody>
      </p:sp>
      <p:pic>
        <p:nvPicPr>
          <p:cNvPr id="2061" name="Picture 4">
            <a:extLst>
              <a:ext uri="{FF2B5EF4-FFF2-40B4-BE49-F238E27FC236}">
                <a16:creationId xmlns:a16="http://schemas.microsoft.com/office/drawing/2014/main" id="{364EC7F8-199B-72B1-3BB6-EAB6AE6A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3578225"/>
            <a:ext cx="15319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2" name="Object 7">
            <a:extLst>
              <a:ext uri="{FF2B5EF4-FFF2-40B4-BE49-F238E27FC236}">
                <a16:creationId xmlns:a16="http://schemas.microsoft.com/office/drawing/2014/main" id="{2C00CAA2-A145-4BAA-D27B-7ECA5E53E8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5797550"/>
          <a:ext cx="6492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000500" imgH="3148013" progId="">
                  <p:embed/>
                </p:oleObj>
              </mc:Choice>
              <mc:Fallback>
                <p:oleObj r:id="rId7" imgW="4000500" imgH="314801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797550"/>
                        <a:ext cx="6492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Text Box 14">
            <a:extLst>
              <a:ext uri="{FF2B5EF4-FFF2-40B4-BE49-F238E27FC236}">
                <a16:creationId xmlns:a16="http://schemas.microsoft.com/office/drawing/2014/main" id="{D78BEE5C-F7D2-5D25-0820-A05C23007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5156200"/>
            <a:ext cx="1281113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 Black" panose="020B0A04020102020204" pitchFamily="34" charset="0"/>
                <a:cs typeface="Arial" panose="020B0604020202020204" pitchFamily="34" charset="0"/>
              </a:rPr>
              <a:t>Any Device</a:t>
            </a:r>
          </a:p>
        </p:txBody>
      </p:sp>
      <p:graphicFrame>
        <p:nvGraphicFramePr>
          <p:cNvPr id="2064" name="Object 7">
            <a:extLst>
              <a:ext uri="{FF2B5EF4-FFF2-40B4-BE49-F238E27FC236}">
                <a16:creationId xmlns:a16="http://schemas.microsoft.com/office/drawing/2014/main" id="{21B3F76A-3ADC-98D7-82FE-8CD0C1136F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1650" y="5791200"/>
          <a:ext cx="64928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4000500" imgH="3148013" progId="">
                  <p:embed/>
                </p:oleObj>
              </mc:Choice>
              <mc:Fallback>
                <p:oleObj r:id="rId9" imgW="4000500" imgH="314801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5791200"/>
                        <a:ext cx="64928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7">
            <a:extLst>
              <a:ext uri="{FF2B5EF4-FFF2-40B4-BE49-F238E27FC236}">
                <a16:creationId xmlns:a16="http://schemas.microsoft.com/office/drawing/2014/main" id="{C5FF50E2-0497-9376-47BF-C6B77F6FAC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59288" y="5813425"/>
          <a:ext cx="6492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000500" imgH="3148013" progId="">
                  <p:embed/>
                </p:oleObj>
              </mc:Choice>
              <mc:Fallback>
                <p:oleObj r:id="rId10" imgW="4000500" imgH="314801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5813425"/>
                        <a:ext cx="64928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 Box 13">
            <a:extLst>
              <a:ext uri="{FF2B5EF4-FFF2-40B4-BE49-F238E27FC236}">
                <a16:creationId xmlns:a16="http://schemas.microsoft.com/office/drawing/2014/main" id="{FA59DA79-F58B-BB45-2371-76E544B81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088" y="5535613"/>
            <a:ext cx="8302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 Black" panose="020B0A04020102020204" pitchFamily="34" charset="0"/>
                <a:cs typeface="Arial" panose="020B0604020202020204" pitchFamily="34" charset="0"/>
              </a:rPr>
              <a:t>Laptop</a:t>
            </a:r>
          </a:p>
        </p:txBody>
      </p:sp>
      <p:sp>
        <p:nvSpPr>
          <p:cNvPr id="2067" name="Text Box 13">
            <a:extLst>
              <a:ext uri="{FF2B5EF4-FFF2-40B4-BE49-F238E27FC236}">
                <a16:creationId xmlns:a16="http://schemas.microsoft.com/office/drawing/2014/main" id="{D8EE4D84-8B46-D11C-DC58-723D85EA1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5" y="5537200"/>
            <a:ext cx="10255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 Black" panose="020B0A04020102020204" pitchFamily="34" charset="0"/>
                <a:cs typeface="Arial" panose="020B0604020202020204" pitchFamily="34" charset="0"/>
              </a:rPr>
              <a:t>Notebook</a:t>
            </a:r>
          </a:p>
        </p:txBody>
      </p:sp>
      <p:sp>
        <p:nvSpPr>
          <p:cNvPr id="2068" name="Text Box 13">
            <a:extLst>
              <a:ext uri="{FF2B5EF4-FFF2-40B4-BE49-F238E27FC236}">
                <a16:creationId xmlns:a16="http://schemas.microsoft.com/office/drawing/2014/main" id="{D010F2E6-B0FD-9EEC-F84C-5FE01FAA0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543550"/>
            <a:ext cx="10985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latin typeface="Arial Black" panose="020B0A04020102020204" pitchFamily="34" charset="0"/>
                <a:cs typeface="Arial" panose="020B0604020202020204" pitchFamily="34" charset="0"/>
              </a:rPr>
              <a:t>Cell Phone</a:t>
            </a:r>
          </a:p>
        </p:txBody>
      </p:sp>
      <p:graphicFrame>
        <p:nvGraphicFramePr>
          <p:cNvPr id="2069" name="Object 7">
            <a:extLst>
              <a:ext uri="{FF2B5EF4-FFF2-40B4-BE49-F238E27FC236}">
                <a16:creationId xmlns:a16="http://schemas.microsoft.com/office/drawing/2014/main" id="{62B855A1-0372-09F3-FC46-F8AA654752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8963" y="5813425"/>
          <a:ext cx="6492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000500" imgH="3148013" progId="">
                  <p:embed/>
                </p:oleObj>
              </mc:Choice>
              <mc:Fallback>
                <p:oleObj r:id="rId11" imgW="4000500" imgH="3148013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963" y="5813425"/>
                        <a:ext cx="64928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0" name="Text Box 13">
            <a:extLst>
              <a:ext uri="{FF2B5EF4-FFF2-40B4-BE49-F238E27FC236}">
                <a16:creationId xmlns:a16="http://schemas.microsoft.com/office/drawing/2014/main" id="{E7FD703D-1932-647E-6B2A-B07D77B57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63" y="5537200"/>
            <a:ext cx="9921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 Black" panose="020B0A04020102020204" pitchFamily="34" charset="0"/>
                <a:cs typeface="Arial" panose="020B0604020202020204" pitchFamily="34" charset="0"/>
              </a:rPr>
              <a:t>Desktop</a:t>
            </a:r>
          </a:p>
        </p:txBody>
      </p:sp>
      <p:sp>
        <p:nvSpPr>
          <p:cNvPr id="2071" name="Text Box 13">
            <a:extLst>
              <a:ext uri="{FF2B5EF4-FFF2-40B4-BE49-F238E27FC236}">
                <a16:creationId xmlns:a16="http://schemas.microsoft.com/office/drawing/2014/main" id="{6AA66110-4E81-9882-5CF5-B4C2134E0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113" y="2503488"/>
            <a:ext cx="129698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Arial Black" panose="020B0A04020102020204" pitchFamily="34" charset="0"/>
                <a:cs typeface="Arial" panose="020B0604020202020204" pitchFamily="34" charset="0"/>
              </a:rPr>
              <a:t>Everyplace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close-up of a newspaper&#10;&#10;Description automatically generated">
            <a:extLst>
              <a:ext uri="{FF2B5EF4-FFF2-40B4-BE49-F238E27FC236}">
                <a16:creationId xmlns:a16="http://schemas.microsoft.com/office/drawing/2014/main" id="{5C46AA8F-FEEE-FD87-E0D8-F09104F63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16163"/>
            <a:ext cx="56388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6">
            <a:extLst>
              <a:ext uri="{FF2B5EF4-FFF2-40B4-BE49-F238E27FC236}">
                <a16:creationId xmlns:a16="http://schemas.microsoft.com/office/drawing/2014/main" id="{618922AA-0110-C419-3F56-B947204F9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896938"/>
            <a:ext cx="67691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CC0000"/>
                </a:solidFill>
                <a:latin typeface="Cooper Black" panose="0208090404030B020404" pitchFamily="18" charset="0"/>
              </a:rPr>
              <a:t>Winona’s Bible Distribution Legacy Story ©</a:t>
            </a:r>
            <a:endParaRPr lang="en-US" altLang="en-US" sz="2800">
              <a:solidFill>
                <a:srgbClr val="CC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076" name="Text Box 52">
            <a:extLst>
              <a:ext uri="{FF2B5EF4-FFF2-40B4-BE49-F238E27FC236}">
                <a16:creationId xmlns:a16="http://schemas.microsoft.com/office/drawing/2014/main" id="{DE41DE1A-D735-37FE-81E0-454B79BD7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271000"/>
            <a:ext cx="1066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 Black" panose="020B0A04020102020204" pitchFamily="34" charset="0"/>
                <a:cs typeface="Arial" panose="020B0604020202020204" pitchFamily="34" charset="0"/>
              </a:rPr>
              <a:t>   Page 2 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7">
            <a:extLst>
              <a:ext uri="{FF2B5EF4-FFF2-40B4-BE49-F238E27FC236}">
                <a16:creationId xmlns:a16="http://schemas.microsoft.com/office/drawing/2014/main" id="{8690692F-A412-BEC6-7217-2107BF1B6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2278063"/>
            <a:ext cx="67691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Cooper Black" panose="0208090404030B020404" pitchFamily="18" charset="0"/>
              </a:rPr>
              <a:t>The previous page article of Winona’s Legacy was prepared as a joint effort between American Bible Society (ABS) and I as a North American Mission Board Companion, Church Mission Service Corp. Missionary. </a:t>
            </a:r>
          </a:p>
          <a:p>
            <a:pPr eaLnBrk="1" hangingPunct="1"/>
            <a:endParaRPr lang="en-US" altLang="en-US" sz="1600" b="1">
              <a:latin typeface="Cooper Black" panose="0208090404030B020404" pitchFamily="18" charset="0"/>
            </a:endParaRPr>
          </a:p>
          <a:p>
            <a:pPr eaLnBrk="1" hangingPunct="1"/>
            <a:r>
              <a:rPr lang="en-US" altLang="en-US" sz="1600" b="1">
                <a:latin typeface="Cooper Black" panose="0208090404030B020404" pitchFamily="18" charset="0"/>
              </a:rPr>
              <a:t>The Newsletter was distributed in the April 2024, Monthly “Good Newsletter” to approximately 265,000 subscribers after  an interview with me and my approval.</a:t>
            </a:r>
          </a:p>
          <a:p>
            <a:pPr eaLnBrk="1" hangingPunct="1"/>
            <a:endParaRPr lang="en-US" altLang="en-US" sz="1600" b="1">
              <a:latin typeface="Cooper Black" panose="0208090404030B020404" pitchFamily="18" charset="0"/>
            </a:endParaRPr>
          </a:p>
          <a:p>
            <a:pPr eaLnBrk="1" hangingPunct="1"/>
            <a:r>
              <a:rPr lang="en-US" altLang="en-US" sz="1600" b="1">
                <a:latin typeface="Cooper Black" panose="0208090404030B020404" pitchFamily="18" charset="0"/>
              </a:rPr>
              <a:t>The intent of the fund raiser, after 10 years of self-funding by three lay people, is to, as quickly as possible, fulfill Winona’s vision. </a:t>
            </a:r>
          </a:p>
          <a:p>
            <a:pPr eaLnBrk="1" hangingPunct="1"/>
            <a:endParaRPr lang="en-US" altLang="en-US" sz="1600" b="1">
              <a:latin typeface="Cooper Black" panose="0208090404030B020404" pitchFamily="18" charset="0"/>
            </a:endParaRPr>
          </a:p>
          <a:p>
            <a:pPr eaLnBrk="1" hangingPunct="1"/>
            <a:r>
              <a:rPr lang="en-US" altLang="en-US" sz="1600" b="1">
                <a:latin typeface="Cooper Black" panose="0208090404030B020404" pitchFamily="18" charset="0"/>
              </a:rPr>
              <a:t>Our Vision and Goal has been for many years to orchestrate the delivery of at least one verifiable </a:t>
            </a:r>
            <a:r>
              <a:rPr lang="en-US" altLang="en-US" sz="1600" b="1" u="sng">
                <a:latin typeface="Cooper Black" panose="0208090404030B020404" pitchFamily="18" charset="0"/>
              </a:rPr>
              <a:t>Free</a:t>
            </a:r>
            <a:r>
              <a:rPr lang="en-US" altLang="en-US" sz="1600" b="1">
                <a:latin typeface="Cooper Black" panose="0208090404030B020404" pitchFamily="18" charset="0"/>
              </a:rPr>
              <a:t> Children’s Picture Bible to each of 131,000,000 U.S.A. residences in 3 Years. </a:t>
            </a:r>
          </a:p>
          <a:p>
            <a:pPr eaLnBrk="1" hangingPunct="1"/>
            <a:endParaRPr lang="en-US" altLang="en-US" sz="1600" b="1">
              <a:latin typeface="Cooper Black" panose="0208090404030B020404" pitchFamily="18" charset="0"/>
            </a:endParaRPr>
          </a:p>
          <a:p>
            <a:pPr algn="ctr" eaLnBrk="1" hangingPunct="1"/>
            <a:r>
              <a:rPr lang="en-US" altLang="en-US" sz="1600" b="1">
                <a:solidFill>
                  <a:srgbClr val="FF0000"/>
                </a:solidFill>
                <a:latin typeface="Cooper Black" panose="0208090404030B020404" pitchFamily="18" charset="0"/>
              </a:rPr>
              <a:t>Note:</a:t>
            </a:r>
            <a:r>
              <a:rPr lang="en-US" altLang="en-US" sz="1600" b="1">
                <a:latin typeface="Cooper Black" panose="0208090404030B020404" pitchFamily="18" charset="0"/>
              </a:rPr>
              <a:t> A second Goal is to help many receive the World simultaneously.</a:t>
            </a:r>
            <a:endParaRPr lang="en-US" altLang="en-US" sz="1600">
              <a:latin typeface="Cooper Black" panose="0208090404030B020404" pitchFamily="18" charset="0"/>
            </a:endParaRPr>
          </a:p>
        </p:txBody>
      </p:sp>
      <p:sp>
        <p:nvSpPr>
          <p:cNvPr id="4099" name="Rectangle 16">
            <a:extLst>
              <a:ext uri="{FF2B5EF4-FFF2-40B4-BE49-F238E27FC236}">
                <a16:creationId xmlns:a16="http://schemas.microsoft.com/office/drawing/2014/main" id="{A7155C0E-AE49-09FC-E4FE-E53C1CD60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196850"/>
            <a:ext cx="67691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344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44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44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44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444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4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CC0000"/>
                </a:solidFill>
                <a:latin typeface="Cooper Black" panose="0208090404030B020404" pitchFamily="18" charset="0"/>
              </a:rPr>
              <a:t>Winona’s Free Bible Distribution Legacy “ Founder Member Club” Fund Raiser” ©</a:t>
            </a:r>
            <a:endParaRPr lang="en-US" altLang="en-US" sz="2800">
              <a:solidFill>
                <a:srgbClr val="CC0000"/>
              </a:solidFill>
              <a:latin typeface="Cooper Black" panose="0208090404030B020404" pitchFamily="18" charset="0"/>
            </a:endParaRPr>
          </a:p>
        </p:txBody>
      </p:sp>
      <p:sp>
        <p:nvSpPr>
          <p:cNvPr id="4100" name="Text Box 52">
            <a:extLst>
              <a:ext uri="{FF2B5EF4-FFF2-40B4-BE49-F238E27FC236}">
                <a16:creationId xmlns:a16="http://schemas.microsoft.com/office/drawing/2014/main" id="{DC3EE057-1683-D9CA-F8EC-D48158285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271000"/>
            <a:ext cx="1066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 Black" panose="020B0A04020102020204" pitchFamily="34" charset="0"/>
                <a:cs typeface="Arial" panose="020B0604020202020204" pitchFamily="34" charset="0"/>
              </a:rPr>
              <a:t>   Page 3 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qr code with a cross and anchor&#10;&#10;Description automatically generated">
            <a:extLst>
              <a:ext uri="{FF2B5EF4-FFF2-40B4-BE49-F238E27FC236}">
                <a16:creationId xmlns:a16="http://schemas.microsoft.com/office/drawing/2014/main" id="{91BB68CF-D7C1-221F-E1ED-ABF0F161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6516688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52">
            <a:extLst>
              <a:ext uri="{FF2B5EF4-FFF2-40B4-BE49-F238E27FC236}">
                <a16:creationId xmlns:a16="http://schemas.microsoft.com/office/drawing/2014/main" id="{26C50572-A914-6174-6E89-42E7EBC28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9271000"/>
            <a:ext cx="1066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73" tIns="34436" rIns="68873" bIns="34436">
            <a:spAutoFit/>
          </a:bodyPr>
          <a:lstStyle>
            <a:lvl1pPr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4488" indent="-238125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8975" indent="-190500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33463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7950" indent="-192088" defTabSz="768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351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923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95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6750" indent="-192088" defTabSz="768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 Black" panose="020B0A04020102020204" pitchFamily="34" charset="0"/>
                <a:cs typeface="Arial" panose="020B0604020202020204" pitchFamily="34" charset="0"/>
              </a:rPr>
              <a:t>   Page 4 </a:t>
            </a: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id="{163B6F85-CCB4-146E-CC68-5B920B06E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8659813"/>
            <a:ext cx="5000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hlinkClick r:id="rId3"/>
              </a:rPr>
              <a:t>https://giving.classy.org/campaign/571654/donate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1610</TotalTime>
  <Words>255</Words>
  <Application>Microsoft Office PowerPoint</Application>
  <PresentationFormat>Custom</PresentationFormat>
  <Paragraphs>28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Arial</vt:lpstr>
      <vt:lpstr>Calibri Light</vt:lpstr>
      <vt:lpstr>Arial Black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Bill Mays</cp:lastModifiedBy>
  <cp:revision>172</cp:revision>
  <dcterms:created xsi:type="dcterms:W3CDTF">2006-02-01T02:10:33Z</dcterms:created>
  <dcterms:modified xsi:type="dcterms:W3CDTF">2024-08-18T23:02:07Z</dcterms:modified>
</cp:coreProperties>
</file>